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65" r:id="rId2"/>
    <p:sldId id="310" r:id="rId3"/>
    <p:sldId id="342" r:id="rId4"/>
    <p:sldId id="341" r:id="rId5"/>
    <p:sldId id="340" r:id="rId6"/>
    <p:sldId id="366" r:id="rId7"/>
    <p:sldId id="339" r:id="rId8"/>
    <p:sldId id="343" r:id="rId9"/>
    <p:sldId id="369" r:id="rId10"/>
    <p:sldId id="374" r:id="rId11"/>
    <p:sldId id="375" r:id="rId12"/>
    <p:sldId id="370" r:id="rId13"/>
    <p:sldId id="352" r:id="rId14"/>
    <p:sldId id="353" r:id="rId15"/>
    <p:sldId id="354" r:id="rId16"/>
    <p:sldId id="355" r:id="rId17"/>
    <p:sldId id="361" r:id="rId18"/>
    <p:sldId id="362" r:id="rId19"/>
    <p:sldId id="363" r:id="rId20"/>
    <p:sldId id="364" r:id="rId21"/>
    <p:sldId id="358" r:id="rId22"/>
    <p:sldId id="378" r:id="rId23"/>
    <p:sldId id="377" r:id="rId24"/>
    <p:sldId id="379" r:id="rId25"/>
    <p:sldId id="356" r:id="rId26"/>
    <p:sldId id="357" r:id="rId27"/>
    <p:sldId id="372" r:id="rId28"/>
    <p:sldId id="371" r:id="rId29"/>
    <p:sldId id="380" r:id="rId30"/>
    <p:sldId id="373" r:id="rId31"/>
    <p:sldId id="350" r:id="rId32"/>
    <p:sldId id="351" r:id="rId33"/>
    <p:sldId id="376" r:id="rId34"/>
    <p:sldId id="347" r:id="rId35"/>
    <p:sldId id="348" r:id="rId36"/>
    <p:sldId id="349" r:id="rId37"/>
    <p:sldId id="318" r:id="rId38"/>
    <p:sldId id="328" r:id="rId39"/>
  </p:sldIdLst>
  <p:sldSz cx="12188825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69265" autoAdjust="0"/>
  </p:normalViewPr>
  <p:slideViewPr>
    <p:cSldViewPr showGuides="1">
      <p:cViewPr>
        <p:scale>
          <a:sx n="46" d="100"/>
          <a:sy n="46" d="100"/>
        </p:scale>
        <p:origin x="2328" y="72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8F68B5-FFD7-4716-B976-80D1CEE2FE1C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ACDBA2-CA41-40C3-85D4-A542BADA22AC}">
      <dgm:prSet phldrT="[Text]"/>
      <dgm:spPr/>
      <dgm:t>
        <a:bodyPr/>
        <a:lstStyle/>
        <a:p>
          <a:r>
            <a:rPr lang="en-US" dirty="0" smtClean="0"/>
            <a:t>Extract Hashes</a:t>
          </a:r>
          <a:endParaRPr lang="en-US" dirty="0"/>
        </a:p>
      </dgm:t>
    </dgm:pt>
    <dgm:pt modelId="{D7290ED0-1794-425F-A1BD-57C13D6DCC38}" type="parTrans" cxnId="{74231BC9-BAFE-4BC2-A8AD-F2C47D98F922}">
      <dgm:prSet/>
      <dgm:spPr/>
      <dgm:t>
        <a:bodyPr/>
        <a:lstStyle/>
        <a:p>
          <a:endParaRPr lang="en-US"/>
        </a:p>
      </dgm:t>
    </dgm:pt>
    <dgm:pt modelId="{38880237-8E49-4F47-A955-4696FDF888EC}" type="sibTrans" cxnId="{74231BC9-BAFE-4BC2-A8AD-F2C47D98F922}">
      <dgm:prSet/>
      <dgm:spPr/>
      <dgm:t>
        <a:bodyPr/>
        <a:lstStyle/>
        <a:p>
          <a:endParaRPr lang="en-US"/>
        </a:p>
      </dgm:t>
    </dgm:pt>
    <dgm:pt modelId="{1621DBBA-BAD2-4CF3-A2E4-0D2E0134C5E4}">
      <dgm:prSet phldrT="[Text]"/>
      <dgm:spPr/>
      <dgm:t>
        <a:bodyPr/>
        <a:lstStyle/>
        <a:p>
          <a:r>
            <a:rPr lang="en-US" dirty="0" smtClean="0"/>
            <a:t>Format Hashes</a:t>
          </a:r>
          <a:endParaRPr lang="en-US" dirty="0"/>
        </a:p>
      </dgm:t>
    </dgm:pt>
    <dgm:pt modelId="{951508F5-080B-40B8-B6F2-58074AD3636E}" type="parTrans" cxnId="{4E4DEA10-44DD-4174-8C53-E670312F54CB}">
      <dgm:prSet/>
      <dgm:spPr/>
      <dgm:t>
        <a:bodyPr/>
        <a:lstStyle/>
        <a:p>
          <a:endParaRPr lang="en-US"/>
        </a:p>
      </dgm:t>
    </dgm:pt>
    <dgm:pt modelId="{EF47EC95-CECC-4D58-9977-A1525972E4A0}" type="sibTrans" cxnId="{4E4DEA10-44DD-4174-8C53-E670312F54CB}">
      <dgm:prSet/>
      <dgm:spPr/>
      <dgm:t>
        <a:bodyPr/>
        <a:lstStyle/>
        <a:p>
          <a:endParaRPr lang="en-US"/>
        </a:p>
      </dgm:t>
    </dgm:pt>
    <dgm:pt modelId="{62F42679-FF21-409A-91E7-238C77D9EB05}">
      <dgm:prSet phldrT="[Text]"/>
      <dgm:spPr/>
      <dgm:t>
        <a:bodyPr/>
        <a:lstStyle/>
        <a:p>
          <a:r>
            <a:rPr lang="en-US" dirty="0" smtClean="0"/>
            <a:t>Evaluate Hash Strength</a:t>
          </a:r>
          <a:endParaRPr lang="en-US" dirty="0"/>
        </a:p>
      </dgm:t>
    </dgm:pt>
    <dgm:pt modelId="{1327BF1A-5D6A-424C-B44A-E80CD0179709}" type="parTrans" cxnId="{FD3B94D2-0919-4DFE-AFB0-306B23D6C527}">
      <dgm:prSet/>
      <dgm:spPr/>
      <dgm:t>
        <a:bodyPr/>
        <a:lstStyle/>
        <a:p>
          <a:endParaRPr lang="en-US"/>
        </a:p>
      </dgm:t>
    </dgm:pt>
    <dgm:pt modelId="{054600A2-6753-4C3A-A418-6984E974F844}" type="sibTrans" cxnId="{FD3B94D2-0919-4DFE-AFB0-306B23D6C527}">
      <dgm:prSet/>
      <dgm:spPr/>
      <dgm:t>
        <a:bodyPr/>
        <a:lstStyle/>
        <a:p>
          <a:endParaRPr lang="en-US"/>
        </a:p>
      </dgm:t>
    </dgm:pt>
    <dgm:pt modelId="{F45DFB08-BA4B-46A4-BFA5-B7DC46FC6591}">
      <dgm:prSet phldrT="[Text]"/>
      <dgm:spPr/>
      <dgm:t>
        <a:bodyPr/>
        <a:lstStyle/>
        <a:p>
          <a:r>
            <a:rPr lang="en-US" dirty="0" smtClean="0"/>
            <a:t>Calculate RIG Capabilities</a:t>
          </a:r>
          <a:endParaRPr lang="en-US" dirty="0"/>
        </a:p>
      </dgm:t>
    </dgm:pt>
    <dgm:pt modelId="{F29DCFF4-1478-48C1-B819-C5346B6ABF50}" type="parTrans" cxnId="{D5731928-AA1C-4B56-B533-739AE187FF07}">
      <dgm:prSet/>
      <dgm:spPr/>
      <dgm:t>
        <a:bodyPr/>
        <a:lstStyle/>
        <a:p>
          <a:endParaRPr lang="en-US"/>
        </a:p>
      </dgm:t>
    </dgm:pt>
    <dgm:pt modelId="{8333D6F8-8345-409B-BA3C-5C920E53925E}" type="sibTrans" cxnId="{D5731928-AA1C-4B56-B533-739AE187FF07}">
      <dgm:prSet/>
      <dgm:spPr/>
      <dgm:t>
        <a:bodyPr/>
        <a:lstStyle/>
        <a:p>
          <a:endParaRPr lang="en-US"/>
        </a:p>
      </dgm:t>
    </dgm:pt>
    <dgm:pt modelId="{1656E271-D5E0-4817-BE92-3A856BEE2B3B}">
      <dgm:prSet phldrT="[Text]"/>
      <dgm:spPr/>
      <dgm:t>
        <a:bodyPr/>
        <a:lstStyle/>
        <a:p>
          <a:r>
            <a:rPr lang="en-US" dirty="0" smtClean="0"/>
            <a:t>Formulate Plan</a:t>
          </a:r>
          <a:endParaRPr lang="en-US" dirty="0"/>
        </a:p>
      </dgm:t>
    </dgm:pt>
    <dgm:pt modelId="{61FA13DE-1F28-4E56-B283-9964EF9249A7}" type="parTrans" cxnId="{96970E10-56A9-4EC9-86BE-6B8CD4082577}">
      <dgm:prSet/>
      <dgm:spPr/>
      <dgm:t>
        <a:bodyPr/>
        <a:lstStyle/>
        <a:p>
          <a:endParaRPr lang="en-US"/>
        </a:p>
      </dgm:t>
    </dgm:pt>
    <dgm:pt modelId="{97FBDD4D-EDF4-4FB8-9D67-2A095D4FFCAE}" type="sibTrans" cxnId="{96970E10-56A9-4EC9-86BE-6B8CD4082577}">
      <dgm:prSet/>
      <dgm:spPr/>
      <dgm:t>
        <a:bodyPr/>
        <a:lstStyle/>
        <a:p>
          <a:endParaRPr lang="en-US"/>
        </a:p>
      </dgm:t>
    </dgm:pt>
    <dgm:pt modelId="{57E7912A-90FD-4328-AD15-575E39DD27C9}">
      <dgm:prSet phldrT="[Text]"/>
      <dgm:spPr/>
      <dgm:t>
        <a:bodyPr/>
        <a:lstStyle/>
        <a:p>
          <a:r>
            <a:rPr lang="en-US" dirty="0" smtClean="0"/>
            <a:t>Analyze Password</a:t>
          </a:r>
          <a:endParaRPr lang="en-US" dirty="0"/>
        </a:p>
      </dgm:t>
    </dgm:pt>
    <dgm:pt modelId="{1BFF0C85-F2B0-4E66-84E1-8776577AA4E7}" type="parTrans" cxnId="{2BE75986-33FC-41A0-A682-D3E7ACA4B4A3}">
      <dgm:prSet/>
      <dgm:spPr/>
      <dgm:t>
        <a:bodyPr/>
        <a:lstStyle/>
        <a:p>
          <a:endParaRPr lang="en-US"/>
        </a:p>
      </dgm:t>
    </dgm:pt>
    <dgm:pt modelId="{C8CA4541-793D-4D23-A9FE-E03B82480DBE}" type="sibTrans" cxnId="{2BE75986-33FC-41A0-A682-D3E7ACA4B4A3}">
      <dgm:prSet/>
      <dgm:spPr/>
      <dgm:t>
        <a:bodyPr/>
        <a:lstStyle/>
        <a:p>
          <a:endParaRPr lang="en-US"/>
        </a:p>
      </dgm:t>
    </dgm:pt>
    <dgm:pt modelId="{3C6AC3AC-1EC7-475F-9A49-D7A6BD5282D9}">
      <dgm:prSet phldrT="[Text]"/>
      <dgm:spPr/>
      <dgm:t>
        <a:bodyPr/>
        <a:lstStyle/>
        <a:p>
          <a:r>
            <a:rPr lang="en-US" dirty="0" smtClean="0"/>
            <a:t>Custom attacks</a:t>
          </a:r>
          <a:endParaRPr lang="en-US" dirty="0"/>
        </a:p>
      </dgm:t>
    </dgm:pt>
    <dgm:pt modelId="{CF767E4D-918F-403C-A062-346D9E41D2FD}" type="parTrans" cxnId="{78B6C42B-3E7A-44D5-8C09-943AE97F3A3A}">
      <dgm:prSet/>
      <dgm:spPr/>
      <dgm:t>
        <a:bodyPr/>
        <a:lstStyle/>
        <a:p>
          <a:endParaRPr lang="en-US"/>
        </a:p>
      </dgm:t>
    </dgm:pt>
    <dgm:pt modelId="{C657307D-6A4D-4EBA-A2BC-00BB2F72D4EF}" type="sibTrans" cxnId="{78B6C42B-3E7A-44D5-8C09-943AE97F3A3A}">
      <dgm:prSet/>
      <dgm:spPr/>
      <dgm:t>
        <a:bodyPr/>
        <a:lstStyle/>
        <a:p>
          <a:endParaRPr lang="en-US"/>
        </a:p>
      </dgm:t>
    </dgm:pt>
    <dgm:pt modelId="{B1CC8781-86AE-4672-97D1-4963232BD2D5}">
      <dgm:prSet phldrT="[Text]"/>
      <dgm:spPr/>
      <dgm:t>
        <a:bodyPr/>
        <a:lstStyle/>
        <a:p>
          <a:r>
            <a:rPr lang="en-US" dirty="0" smtClean="0"/>
            <a:t>Advanced Attacks</a:t>
          </a:r>
          <a:endParaRPr lang="en-US" dirty="0"/>
        </a:p>
      </dgm:t>
    </dgm:pt>
    <dgm:pt modelId="{6240344E-5B4E-4D7B-AB65-3F2739256C0B}" type="parTrans" cxnId="{051C2571-4AD7-4D21-AE3C-D32EB28C246C}">
      <dgm:prSet/>
      <dgm:spPr/>
      <dgm:t>
        <a:bodyPr/>
        <a:lstStyle/>
        <a:p>
          <a:endParaRPr lang="en-US"/>
        </a:p>
      </dgm:t>
    </dgm:pt>
    <dgm:pt modelId="{06DF40E8-AFD0-4121-9467-E1DB0584BBC3}" type="sibTrans" cxnId="{051C2571-4AD7-4D21-AE3C-D32EB28C246C}">
      <dgm:prSet/>
      <dgm:spPr/>
      <dgm:t>
        <a:bodyPr/>
        <a:lstStyle/>
        <a:p>
          <a:endParaRPr lang="en-US"/>
        </a:p>
      </dgm:t>
    </dgm:pt>
    <dgm:pt modelId="{D4231C75-051D-4824-8879-26C22E4A02EB}">
      <dgm:prSet phldrT="[Text]"/>
      <dgm:spPr/>
      <dgm:t>
        <a:bodyPr/>
        <a:lstStyle/>
        <a:p>
          <a:r>
            <a:rPr lang="en-US" dirty="0" smtClean="0"/>
            <a:t>Repeat ( from step 4)</a:t>
          </a:r>
          <a:endParaRPr lang="en-US" dirty="0"/>
        </a:p>
      </dgm:t>
    </dgm:pt>
    <dgm:pt modelId="{D0A2DA35-6A84-4FB2-AD1F-78AF79C2D521}" type="parTrans" cxnId="{6ABAFB45-F35F-417B-B9FA-C8CAFC4065EE}">
      <dgm:prSet/>
      <dgm:spPr/>
      <dgm:t>
        <a:bodyPr/>
        <a:lstStyle/>
        <a:p>
          <a:endParaRPr lang="en-US"/>
        </a:p>
      </dgm:t>
    </dgm:pt>
    <dgm:pt modelId="{FA217501-A290-422F-A801-11B03EA9C853}" type="sibTrans" cxnId="{6ABAFB45-F35F-417B-B9FA-C8CAFC4065EE}">
      <dgm:prSet/>
      <dgm:spPr/>
      <dgm:t>
        <a:bodyPr/>
        <a:lstStyle/>
        <a:p>
          <a:endParaRPr lang="en-US"/>
        </a:p>
      </dgm:t>
    </dgm:pt>
    <dgm:pt modelId="{7F76D82E-F196-4750-9071-6E432A3E288A}" type="pres">
      <dgm:prSet presAssocID="{F38F68B5-FFD7-4716-B976-80D1CEE2FE1C}" presName="Name0" presStyleCnt="0">
        <dgm:presLayoutVars>
          <dgm:dir/>
          <dgm:resizeHandles val="exact"/>
        </dgm:presLayoutVars>
      </dgm:prSet>
      <dgm:spPr/>
    </dgm:pt>
    <dgm:pt modelId="{CEEB6A48-32D2-455C-BD2E-42290F878E32}" type="pres">
      <dgm:prSet presAssocID="{92ACDBA2-CA41-40C3-85D4-A542BADA22AC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A7534-56FC-4806-93AA-E50EB7B41E38}" type="pres">
      <dgm:prSet presAssocID="{38880237-8E49-4F47-A955-4696FDF888EC}" presName="sibTrans" presStyleLbl="sibTrans1D1" presStyleIdx="0" presStyleCnt="8"/>
      <dgm:spPr/>
    </dgm:pt>
    <dgm:pt modelId="{939ADC7A-F76E-4F1A-BBA7-F3EE16603252}" type="pres">
      <dgm:prSet presAssocID="{38880237-8E49-4F47-A955-4696FDF888EC}" presName="connectorText" presStyleLbl="sibTrans1D1" presStyleIdx="0" presStyleCnt="8"/>
      <dgm:spPr/>
    </dgm:pt>
    <dgm:pt modelId="{AAD9F44B-BCBB-485B-84BB-E5739B8454ED}" type="pres">
      <dgm:prSet presAssocID="{1621DBBA-BAD2-4CF3-A2E4-0D2E0134C5E4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544B74-3268-447B-B81D-DA1F44C170B5}" type="pres">
      <dgm:prSet presAssocID="{EF47EC95-CECC-4D58-9977-A1525972E4A0}" presName="sibTrans" presStyleLbl="sibTrans1D1" presStyleIdx="1" presStyleCnt="8"/>
      <dgm:spPr/>
    </dgm:pt>
    <dgm:pt modelId="{B49C7FD5-5F71-4365-BA7C-B1750A5AAD4F}" type="pres">
      <dgm:prSet presAssocID="{EF47EC95-CECC-4D58-9977-A1525972E4A0}" presName="connectorText" presStyleLbl="sibTrans1D1" presStyleIdx="1" presStyleCnt="8"/>
      <dgm:spPr/>
    </dgm:pt>
    <dgm:pt modelId="{E7DEAA00-07FA-4F86-BF2B-FCB31911C68C}" type="pres">
      <dgm:prSet presAssocID="{62F42679-FF21-409A-91E7-238C77D9EB05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06133-79D4-49B3-83B1-DF692D9500A9}" type="pres">
      <dgm:prSet presAssocID="{054600A2-6753-4C3A-A418-6984E974F844}" presName="sibTrans" presStyleLbl="sibTrans1D1" presStyleIdx="2" presStyleCnt="8"/>
      <dgm:spPr/>
    </dgm:pt>
    <dgm:pt modelId="{C8543535-1D19-4D59-A778-ED8F82842E6C}" type="pres">
      <dgm:prSet presAssocID="{054600A2-6753-4C3A-A418-6984E974F844}" presName="connectorText" presStyleLbl="sibTrans1D1" presStyleIdx="2" presStyleCnt="8"/>
      <dgm:spPr/>
    </dgm:pt>
    <dgm:pt modelId="{27E20EFA-D1D3-4793-988F-7C5AACB794A9}" type="pres">
      <dgm:prSet presAssocID="{F45DFB08-BA4B-46A4-BFA5-B7DC46FC6591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88D1F-2C6A-4C67-BCB8-93C1F3180C51}" type="pres">
      <dgm:prSet presAssocID="{8333D6F8-8345-409B-BA3C-5C920E53925E}" presName="sibTrans" presStyleLbl="sibTrans1D1" presStyleIdx="3" presStyleCnt="8"/>
      <dgm:spPr/>
    </dgm:pt>
    <dgm:pt modelId="{49757A56-1024-49E0-A414-E2D45DAE4521}" type="pres">
      <dgm:prSet presAssocID="{8333D6F8-8345-409B-BA3C-5C920E53925E}" presName="connectorText" presStyleLbl="sibTrans1D1" presStyleIdx="3" presStyleCnt="8"/>
      <dgm:spPr/>
    </dgm:pt>
    <dgm:pt modelId="{1844E29B-10C3-4EF2-AE05-5932B79947F8}" type="pres">
      <dgm:prSet presAssocID="{1656E271-D5E0-4817-BE92-3A856BEE2B3B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29F659-DC36-44BE-B9C1-336FA0215663}" type="pres">
      <dgm:prSet presAssocID="{97FBDD4D-EDF4-4FB8-9D67-2A095D4FFCAE}" presName="sibTrans" presStyleLbl="sibTrans1D1" presStyleIdx="4" presStyleCnt="8"/>
      <dgm:spPr/>
    </dgm:pt>
    <dgm:pt modelId="{23FAAD50-6B5F-4F7B-B70D-F48D2AB448F2}" type="pres">
      <dgm:prSet presAssocID="{97FBDD4D-EDF4-4FB8-9D67-2A095D4FFCAE}" presName="connectorText" presStyleLbl="sibTrans1D1" presStyleIdx="4" presStyleCnt="8"/>
      <dgm:spPr/>
    </dgm:pt>
    <dgm:pt modelId="{1BC9C046-C5D9-4725-AC3F-42D74B0B7D09}" type="pres">
      <dgm:prSet presAssocID="{57E7912A-90FD-4328-AD15-575E39DD27C9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27B884-E6DD-400F-9755-9A352B9FB01D}" type="pres">
      <dgm:prSet presAssocID="{C8CA4541-793D-4D23-A9FE-E03B82480DBE}" presName="sibTrans" presStyleLbl="sibTrans1D1" presStyleIdx="5" presStyleCnt="8"/>
      <dgm:spPr/>
    </dgm:pt>
    <dgm:pt modelId="{B76FFD0A-ED10-4CC1-A0A9-1EF31911B5BC}" type="pres">
      <dgm:prSet presAssocID="{C8CA4541-793D-4D23-A9FE-E03B82480DBE}" presName="connectorText" presStyleLbl="sibTrans1D1" presStyleIdx="5" presStyleCnt="8"/>
      <dgm:spPr/>
    </dgm:pt>
    <dgm:pt modelId="{E9BA9BB9-7F1E-458B-88FB-ADB37973323A}" type="pres">
      <dgm:prSet presAssocID="{3C6AC3AC-1EC7-475F-9A49-D7A6BD5282D9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E3EC3B-E36A-41A6-BFCC-B443D4D6D6C1}" type="pres">
      <dgm:prSet presAssocID="{C657307D-6A4D-4EBA-A2BC-00BB2F72D4EF}" presName="sibTrans" presStyleLbl="sibTrans1D1" presStyleIdx="6" presStyleCnt="8"/>
      <dgm:spPr/>
    </dgm:pt>
    <dgm:pt modelId="{130C42FC-151F-4647-99CE-E68B55189927}" type="pres">
      <dgm:prSet presAssocID="{C657307D-6A4D-4EBA-A2BC-00BB2F72D4EF}" presName="connectorText" presStyleLbl="sibTrans1D1" presStyleIdx="6" presStyleCnt="8"/>
      <dgm:spPr/>
    </dgm:pt>
    <dgm:pt modelId="{29BA9CCC-48C7-492A-BC64-42702BA514F4}" type="pres">
      <dgm:prSet presAssocID="{B1CC8781-86AE-4672-97D1-4963232BD2D5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1FDF6-A404-44D0-8179-DFE3BAAE5215}" type="pres">
      <dgm:prSet presAssocID="{06DF40E8-AFD0-4121-9467-E1DB0584BBC3}" presName="sibTrans" presStyleLbl="sibTrans1D1" presStyleIdx="7" presStyleCnt="8"/>
      <dgm:spPr/>
    </dgm:pt>
    <dgm:pt modelId="{D2716533-6FB8-4FC1-B4BF-DAD672C17193}" type="pres">
      <dgm:prSet presAssocID="{06DF40E8-AFD0-4121-9467-E1DB0584BBC3}" presName="connectorText" presStyleLbl="sibTrans1D1" presStyleIdx="7" presStyleCnt="8"/>
      <dgm:spPr/>
    </dgm:pt>
    <dgm:pt modelId="{AE33F327-ADA7-4362-BC30-DA29D397F65C}" type="pres">
      <dgm:prSet presAssocID="{D4231C75-051D-4824-8879-26C22E4A02EB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C09B4B-58E0-40A5-8C01-8FF622CAD601}" type="presOf" srcId="{3C6AC3AC-1EC7-475F-9A49-D7A6BD5282D9}" destId="{E9BA9BB9-7F1E-458B-88FB-ADB37973323A}" srcOrd="0" destOrd="0" presId="urn:microsoft.com/office/officeart/2005/8/layout/bProcess3"/>
    <dgm:cxn modelId="{879A42A0-A919-48E1-B1EA-B3C7F1020495}" type="presOf" srcId="{92ACDBA2-CA41-40C3-85D4-A542BADA22AC}" destId="{CEEB6A48-32D2-455C-BD2E-42290F878E32}" srcOrd="0" destOrd="0" presId="urn:microsoft.com/office/officeart/2005/8/layout/bProcess3"/>
    <dgm:cxn modelId="{78B6C42B-3E7A-44D5-8C09-943AE97F3A3A}" srcId="{F38F68B5-FFD7-4716-B976-80D1CEE2FE1C}" destId="{3C6AC3AC-1EC7-475F-9A49-D7A6BD5282D9}" srcOrd="6" destOrd="0" parTransId="{CF767E4D-918F-403C-A062-346D9E41D2FD}" sibTransId="{C657307D-6A4D-4EBA-A2BC-00BB2F72D4EF}"/>
    <dgm:cxn modelId="{1333CD59-8364-4959-92D3-74461C99B01A}" type="presOf" srcId="{EF47EC95-CECC-4D58-9977-A1525972E4A0}" destId="{B49C7FD5-5F71-4365-BA7C-B1750A5AAD4F}" srcOrd="1" destOrd="0" presId="urn:microsoft.com/office/officeart/2005/8/layout/bProcess3"/>
    <dgm:cxn modelId="{CC1D33ED-AAB6-4DCE-B71D-966F313DABD8}" type="presOf" srcId="{054600A2-6753-4C3A-A418-6984E974F844}" destId="{C8543535-1D19-4D59-A778-ED8F82842E6C}" srcOrd="1" destOrd="0" presId="urn:microsoft.com/office/officeart/2005/8/layout/bProcess3"/>
    <dgm:cxn modelId="{6DCF79DB-4BA1-429F-B308-057981F0468F}" type="presOf" srcId="{EF47EC95-CECC-4D58-9977-A1525972E4A0}" destId="{DB544B74-3268-447B-B81D-DA1F44C170B5}" srcOrd="0" destOrd="0" presId="urn:microsoft.com/office/officeart/2005/8/layout/bProcess3"/>
    <dgm:cxn modelId="{394E985A-9A42-4C90-9A2D-5A75A1C46F27}" type="presOf" srcId="{C657307D-6A4D-4EBA-A2BC-00BB2F72D4EF}" destId="{7BE3EC3B-E36A-41A6-BFCC-B443D4D6D6C1}" srcOrd="0" destOrd="0" presId="urn:microsoft.com/office/officeart/2005/8/layout/bProcess3"/>
    <dgm:cxn modelId="{54AF420F-5977-407E-A568-9FDDFFE171DC}" type="presOf" srcId="{C8CA4541-793D-4D23-A9FE-E03B82480DBE}" destId="{B76FFD0A-ED10-4CC1-A0A9-1EF31911B5BC}" srcOrd="1" destOrd="0" presId="urn:microsoft.com/office/officeart/2005/8/layout/bProcess3"/>
    <dgm:cxn modelId="{4ED48737-6810-410C-935A-941B29475FF6}" type="presOf" srcId="{38880237-8E49-4F47-A955-4696FDF888EC}" destId="{B2BA7534-56FC-4806-93AA-E50EB7B41E38}" srcOrd="0" destOrd="0" presId="urn:microsoft.com/office/officeart/2005/8/layout/bProcess3"/>
    <dgm:cxn modelId="{051C2571-4AD7-4D21-AE3C-D32EB28C246C}" srcId="{F38F68B5-FFD7-4716-B976-80D1CEE2FE1C}" destId="{B1CC8781-86AE-4672-97D1-4963232BD2D5}" srcOrd="7" destOrd="0" parTransId="{6240344E-5B4E-4D7B-AB65-3F2739256C0B}" sibTransId="{06DF40E8-AFD0-4121-9467-E1DB0584BBC3}"/>
    <dgm:cxn modelId="{90335F46-B590-4EA5-BC97-D37DCA12B03C}" type="presOf" srcId="{8333D6F8-8345-409B-BA3C-5C920E53925E}" destId="{49757A56-1024-49E0-A414-E2D45DAE4521}" srcOrd="1" destOrd="0" presId="urn:microsoft.com/office/officeart/2005/8/layout/bProcess3"/>
    <dgm:cxn modelId="{D9C3DF7D-9B8A-4ADA-A933-EE1E6587D5B5}" type="presOf" srcId="{97FBDD4D-EDF4-4FB8-9D67-2A095D4FFCAE}" destId="{23FAAD50-6B5F-4F7B-B70D-F48D2AB448F2}" srcOrd="1" destOrd="0" presId="urn:microsoft.com/office/officeart/2005/8/layout/bProcess3"/>
    <dgm:cxn modelId="{128F77FD-8D8A-4D11-90C1-F7375B738B85}" type="presOf" srcId="{054600A2-6753-4C3A-A418-6984E974F844}" destId="{5F606133-79D4-49B3-83B1-DF692D9500A9}" srcOrd="0" destOrd="0" presId="urn:microsoft.com/office/officeart/2005/8/layout/bProcess3"/>
    <dgm:cxn modelId="{74231BC9-BAFE-4BC2-A8AD-F2C47D98F922}" srcId="{F38F68B5-FFD7-4716-B976-80D1CEE2FE1C}" destId="{92ACDBA2-CA41-40C3-85D4-A542BADA22AC}" srcOrd="0" destOrd="0" parTransId="{D7290ED0-1794-425F-A1BD-57C13D6DCC38}" sibTransId="{38880237-8E49-4F47-A955-4696FDF888EC}"/>
    <dgm:cxn modelId="{6ABAFB45-F35F-417B-B9FA-C8CAFC4065EE}" srcId="{F38F68B5-FFD7-4716-B976-80D1CEE2FE1C}" destId="{D4231C75-051D-4824-8879-26C22E4A02EB}" srcOrd="8" destOrd="0" parTransId="{D0A2DA35-6A84-4FB2-AD1F-78AF79C2D521}" sibTransId="{FA217501-A290-422F-A801-11B03EA9C853}"/>
    <dgm:cxn modelId="{0CECEA8B-17A7-459E-ACE9-BC273CB5F6B5}" type="presOf" srcId="{C8CA4541-793D-4D23-A9FE-E03B82480DBE}" destId="{4927B884-E6DD-400F-9755-9A352B9FB01D}" srcOrd="0" destOrd="0" presId="urn:microsoft.com/office/officeart/2005/8/layout/bProcess3"/>
    <dgm:cxn modelId="{B4E8B42E-2D1E-4409-9BB8-C0BF4EFCB6C6}" type="presOf" srcId="{62F42679-FF21-409A-91E7-238C77D9EB05}" destId="{E7DEAA00-07FA-4F86-BF2B-FCB31911C68C}" srcOrd="0" destOrd="0" presId="urn:microsoft.com/office/officeart/2005/8/layout/bProcess3"/>
    <dgm:cxn modelId="{D5731928-AA1C-4B56-B533-739AE187FF07}" srcId="{F38F68B5-FFD7-4716-B976-80D1CEE2FE1C}" destId="{F45DFB08-BA4B-46A4-BFA5-B7DC46FC6591}" srcOrd="3" destOrd="0" parTransId="{F29DCFF4-1478-48C1-B819-C5346B6ABF50}" sibTransId="{8333D6F8-8345-409B-BA3C-5C920E53925E}"/>
    <dgm:cxn modelId="{4112FA16-9808-4A86-9A71-6AE2D4BD1CA7}" type="presOf" srcId="{F45DFB08-BA4B-46A4-BFA5-B7DC46FC6591}" destId="{27E20EFA-D1D3-4793-988F-7C5AACB794A9}" srcOrd="0" destOrd="0" presId="urn:microsoft.com/office/officeart/2005/8/layout/bProcess3"/>
    <dgm:cxn modelId="{3A698292-BB19-4CF9-B6DE-61D28E0DD063}" type="presOf" srcId="{97FBDD4D-EDF4-4FB8-9D67-2A095D4FFCAE}" destId="{1329F659-DC36-44BE-B9C1-336FA0215663}" srcOrd="0" destOrd="0" presId="urn:microsoft.com/office/officeart/2005/8/layout/bProcess3"/>
    <dgm:cxn modelId="{B601B9CA-89C1-4CCF-A540-F6A6022B6CC9}" type="presOf" srcId="{D4231C75-051D-4824-8879-26C22E4A02EB}" destId="{AE33F327-ADA7-4362-BC30-DA29D397F65C}" srcOrd="0" destOrd="0" presId="urn:microsoft.com/office/officeart/2005/8/layout/bProcess3"/>
    <dgm:cxn modelId="{96970E10-56A9-4EC9-86BE-6B8CD4082577}" srcId="{F38F68B5-FFD7-4716-B976-80D1CEE2FE1C}" destId="{1656E271-D5E0-4817-BE92-3A856BEE2B3B}" srcOrd="4" destOrd="0" parTransId="{61FA13DE-1F28-4E56-B283-9964EF9249A7}" sibTransId="{97FBDD4D-EDF4-4FB8-9D67-2A095D4FFCAE}"/>
    <dgm:cxn modelId="{E4A5D680-2CEF-4049-A648-3C75059B3674}" type="presOf" srcId="{8333D6F8-8345-409B-BA3C-5C920E53925E}" destId="{FA988D1F-2C6A-4C67-BCB8-93C1F3180C51}" srcOrd="0" destOrd="0" presId="urn:microsoft.com/office/officeart/2005/8/layout/bProcess3"/>
    <dgm:cxn modelId="{74696C92-2229-4B03-AFCF-D51B6885C43E}" type="presOf" srcId="{B1CC8781-86AE-4672-97D1-4963232BD2D5}" destId="{29BA9CCC-48C7-492A-BC64-42702BA514F4}" srcOrd="0" destOrd="0" presId="urn:microsoft.com/office/officeart/2005/8/layout/bProcess3"/>
    <dgm:cxn modelId="{3CB7EBB9-F101-4B72-A5E0-557204984553}" type="presOf" srcId="{1621DBBA-BAD2-4CF3-A2E4-0D2E0134C5E4}" destId="{AAD9F44B-BCBB-485B-84BB-E5739B8454ED}" srcOrd="0" destOrd="0" presId="urn:microsoft.com/office/officeart/2005/8/layout/bProcess3"/>
    <dgm:cxn modelId="{2BE75986-33FC-41A0-A682-D3E7ACA4B4A3}" srcId="{F38F68B5-FFD7-4716-B976-80D1CEE2FE1C}" destId="{57E7912A-90FD-4328-AD15-575E39DD27C9}" srcOrd="5" destOrd="0" parTransId="{1BFF0C85-F2B0-4E66-84E1-8776577AA4E7}" sibTransId="{C8CA4541-793D-4D23-A9FE-E03B82480DBE}"/>
    <dgm:cxn modelId="{85C07F4C-1154-4AE6-9F97-E40693548E89}" type="presOf" srcId="{1656E271-D5E0-4817-BE92-3A856BEE2B3B}" destId="{1844E29B-10C3-4EF2-AE05-5932B79947F8}" srcOrd="0" destOrd="0" presId="urn:microsoft.com/office/officeart/2005/8/layout/bProcess3"/>
    <dgm:cxn modelId="{FD3B94D2-0919-4DFE-AFB0-306B23D6C527}" srcId="{F38F68B5-FFD7-4716-B976-80D1CEE2FE1C}" destId="{62F42679-FF21-409A-91E7-238C77D9EB05}" srcOrd="2" destOrd="0" parTransId="{1327BF1A-5D6A-424C-B44A-E80CD0179709}" sibTransId="{054600A2-6753-4C3A-A418-6984E974F844}"/>
    <dgm:cxn modelId="{BC2094E5-3AFE-42F1-BB4F-D1616F660865}" type="presOf" srcId="{38880237-8E49-4F47-A955-4696FDF888EC}" destId="{939ADC7A-F76E-4F1A-BBA7-F3EE16603252}" srcOrd="1" destOrd="0" presId="urn:microsoft.com/office/officeart/2005/8/layout/bProcess3"/>
    <dgm:cxn modelId="{A35C83AB-2F0A-4AEA-ADA1-D8A1CCDBD101}" type="presOf" srcId="{C657307D-6A4D-4EBA-A2BC-00BB2F72D4EF}" destId="{130C42FC-151F-4647-99CE-E68B55189927}" srcOrd="1" destOrd="0" presId="urn:microsoft.com/office/officeart/2005/8/layout/bProcess3"/>
    <dgm:cxn modelId="{4B4C3DF6-5CD6-493D-BD87-4CB6DDD003EC}" type="presOf" srcId="{06DF40E8-AFD0-4121-9467-E1DB0584BBC3}" destId="{D2716533-6FB8-4FC1-B4BF-DAD672C17193}" srcOrd="1" destOrd="0" presId="urn:microsoft.com/office/officeart/2005/8/layout/bProcess3"/>
    <dgm:cxn modelId="{278474E4-1D28-4A0B-8A89-D14061B6C731}" type="presOf" srcId="{F38F68B5-FFD7-4716-B976-80D1CEE2FE1C}" destId="{7F76D82E-F196-4750-9071-6E432A3E288A}" srcOrd="0" destOrd="0" presId="urn:microsoft.com/office/officeart/2005/8/layout/bProcess3"/>
    <dgm:cxn modelId="{4E4DEA10-44DD-4174-8C53-E670312F54CB}" srcId="{F38F68B5-FFD7-4716-B976-80D1CEE2FE1C}" destId="{1621DBBA-BAD2-4CF3-A2E4-0D2E0134C5E4}" srcOrd="1" destOrd="0" parTransId="{951508F5-080B-40B8-B6F2-58074AD3636E}" sibTransId="{EF47EC95-CECC-4D58-9977-A1525972E4A0}"/>
    <dgm:cxn modelId="{BB6D77B2-FD7A-4BF6-A215-31CD1D4703A8}" type="presOf" srcId="{06DF40E8-AFD0-4121-9467-E1DB0584BBC3}" destId="{31E1FDF6-A404-44D0-8179-DFE3BAAE5215}" srcOrd="0" destOrd="0" presId="urn:microsoft.com/office/officeart/2005/8/layout/bProcess3"/>
    <dgm:cxn modelId="{F47D3016-3A0A-4C11-A883-D4CBB5B8A33E}" type="presOf" srcId="{57E7912A-90FD-4328-AD15-575E39DD27C9}" destId="{1BC9C046-C5D9-4725-AC3F-42D74B0B7D09}" srcOrd="0" destOrd="0" presId="urn:microsoft.com/office/officeart/2005/8/layout/bProcess3"/>
    <dgm:cxn modelId="{8BDE705A-06AF-469C-8271-4D9D47FC22BC}" type="presParOf" srcId="{7F76D82E-F196-4750-9071-6E432A3E288A}" destId="{CEEB6A48-32D2-455C-BD2E-42290F878E32}" srcOrd="0" destOrd="0" presId="urn:microsoft.com/office/officeart/2005/8/layout/bProcess3"/>
    <dgm:cxn modelId="{F8AB2BB0-6082-42D9-A79C-919A43F10879}" type="presParOf" srcId="{7F76D82E-F196-4750-9071-6E432A3E288A}" destId="{B2BA7534-56FC-4806-93AA-E50EB7B41E38}" srcOrd="1" destOrd="0" presId="urn:microsoft.com/office/officeart/2005/8/layout/bProcess3"/>
    <dgm:cxn modelId="{5C7D6C1D-D49A-4029-B0C5-F50AF6AE08D6}" type="presParOf" srcId="{B2BA7534-56FC-4806-93AA-E50EB7B41E38}" destId="{939ADC7A-F76E-4F1A-BBA7-F3EE16603252}" srcOrd="0" destOrd="0" presId="urn:microsoft.com/office/officeart/2005/8/layout/bProcess3"/>
    <dgm:cxn modelId="{2A794515-9991-44FE-A5D6-2DF6C26FEAFC}" type="presParOf" srcId="{7F76D82E-F196-4750-9071-6E432A3E288A}" destId="{AAD9F44B-BCBB-485B-84BB-E5739B8454ED}" srcOrd="2" destOrd="0" presId="urn:microsoft.com/office/officeart/2005/8/layout/bProcess3"/>
    <dgm:cxn modelId="{EC25E432-CA40-40E3-BAAD-FDC495A9FE79}" type="presParOf" srcId="{7F76D82E-F196-4750-9071-6E432A3E288A}" destId="{DB544B74-3268-447B-B81D-DA1F44C170B5}" srcOrd="3" destOrd="0" presId="urn:microsoft.com/office/officeart/2005/8/layout/bProcess3"/>
    <dgm:cxn modelId="{CA95D773-76B7-4577-BED9-59D472094852}" type="presParOf" srcId="{DB544B74-3268-447B-B81D-DA1F44C170B5}" destId="{B49C7FD5-5F71-4365-BA7C-B1750A5AAD4F}" srcOrd="0" destOrd="0" presId="urn:microsoft.com/office/officeart/2005/8/layout/bProcess3"/>
    <dgm:cxn modelId="{EF78880E-9867-472E-A008-4F21CD0846FC}" type="presParOf" srcId="{7F76D82E-F196-4750-9071-6E432A3E288A}" destId="{E7DEAA00-07FA-4F86-BF2B-FCB31911C68C}" srcOrd="4" destOrd="0" presId="urn:microsoft.com/office/officeart/2005/8/layout/bProcess3"/>
    <dgm:cxn modelId="{67226D13-372D-40AF-A49F-796BC10578CA}" type="presParOf" srcId="{7F76D82E-F196-4750-9071-6E432A3E288A}" destId="{5F606133-79D4-49B3-83B1-DF692D9500A9}" srcOrd="5" destOrd="0" presId="urn:microsoft.com/office/officeart/2005/8/layout/bProcess3"/>
    <dgm:cxn modelId="{EA9BF6BE-EBA7-4BED-A3CD-BBC8D3068FFE}" type="presParOf" srcId="{5F606133-79D4-49B3-83B1-DF692D9500A9}" destId="{C8543535-1D19-4D59-A778-ED8F82842E6C}" srcOrd="0" destOrd="0" presId="urn:microsoft.com/office/officeart/2005/8/layout/bProcess3"/>
    <dgm:cxn modelId="{91A16477-2A39-409D-88B2-538A4679A2BD}" type="presParOf" srcId="{7F76D82E-F196-4750-9071-6E432A3E288A}" destId="{27E20EFA-D1D3-4793-988F-7C5AACB794A9}" srcOrd="6" destOrd="0" presId="urn:microsoft.com/office/officeart/2005/8/layout/bProcess3"/>
    <dgm:cxn modelId="{F6F94B77-E58C-4C06-8EA9-734A448E0022}" type="presParOf" srcId="{7F76D82E-F196-4750-9071-6E432A3E288A}" destId="{FA988D1F-2C6A-4C67-BCB8-93C1F3180C51}" srcOrd="7" destOrd="0" presId="urn:microsoft.com/office/officeart/2005/8/layout/bProcess3"/>
    <dgm:cxn modelId="{BE5F91C1-9149-4FE0-BE66-758EA68997AC}" type="presParOf" srcId="{FA988D1F-2C6A-4C67-BCB8-93C1F3180C51}" destId="{49757A56-1024-49E0-A414-E2D45DAE4521}" srcOrd="0" destOrd="0" presId="urn:microsoft.com/office/officeart/2005/8/layout/bProcess3"/>
    <dgm:cxn modelId="{AB819242-61B4-49C0-8FD7-957B1BF3DAE7}" type="presParOf" srcId="{7F76D82E-F196-4750-9071-6E432A3E288A}" destId="{1844E29B-10C3-4EF2-AE05-5932B79947F8}" srcOrd="8" destOrd="0" presId="urn:microsoft.com/office/officeart/2005/8/layout/bProcess3"/>
    <dgm:cxn modelId="{B728FBCC-EE97-4FA9-8432-474598599F5F}" type="presParOf" srcId="{7F76D82E-F196-4750-9071-6E432A3E288A}" destId="{1329F659-DC36-44BE-B9C1-336FA0215663}" srcOrd="9" destOrd="0" presId="urn:microsoft.com/office/officeart/2005/8/layout/bProcess3"/>
    <dgm:cxn modelId="{7B6246B4-33CA-4B1B-A039-7F6F84D39758}" type="presParOf" srcId="{1329F659-DC36-44BE-B9C1-336FA0215663}" destId="{23FAAD50-6B5F-4F7B-B70D-F48D2AB448F2}" srcOrd="0" destOrd="0" presId="urn:microsoft.com/office/officeart/2005/8/layout/bProcess3"/>
    <dgm:cxn modelId="{7D97D1C2-2B57-4769-ACAC-209A00003E2F}" type="presParOf" srcId="{7F76D82E-F196-4750-9071-6E432A3E288A}" destId="{1BC9C046-C5D9-4725-AC3F-42D74B0B7D09}" srcOrd="10" destOrd="0" presId="urn:microsoft.com/office/officeart/2005/8/layout/bProcess3"/>
    <dgm:cxn modelId="{526D48F4-F508-44CE-B534-3F903535DBD2}" type="presParOf" srcId="{7F76D82E-F196-4750-9071-6E432A3E288A}" destId="{4927B884-E6DD-400F-9755-9A352B9FB01D}" srcOrd="11" destOrd="0" presId="urn:microsoft.com/office/officeart/2005/8/layout/bProcess3"/>
    <dgm:cxn modelId="{BAEA933A-FF5A-4DDD-B87D-3899020ADD62}" type="presParOf" srcId="{4927B884-E6DD-400F-9755-9A352B9FB01D}" destId="{B76FFD0A-ED10-4CC1-A0A9-1EF31911B5BC}" srcOrd="0" destOrd="0" presId="urn:microsoft.com/office/officeart/2005/8/layout/bProcess3"/>
    <dgm:cxn modelId="{6F98CCDF-36FA-4FED-9A92-FDA8D97CBAD3}" type="presParOf" srcId="{7F76D82E-F196-4750-9071-6E432A3E288A}" destId="{E9BA9BB9-7F1E-458B-88FB-ADB37973323A}" srcOrd="12" destOrd="0" presId="urn:microsoft.com/office/officeart/2005/8/layout/bProcess3"/>
    <dgm:cxn modelId="{EA46020D-36DA-4994-8DA5-9CD2462C9C57}" type="presParOf" srcId="{7F76D82E-F196-4750-9071-6E432A3E288A}" destId="{7BE3EC3B-E36A-41A6-BFCC-B443D4D6D6C1}" srcOrd="13" destOrd="0" presId="urn:microsoft.com/office/officeart/2005/8/layout/bProcess3"/>
    <dgm:cxn modelId="{BE811141-CE9D-44D0-8148-FE66FBA56AD8}" type="presParOf" srcId="{7BE3EC3B-E36A-41A6-BFCC-B443D4D6D6C1}" destId="{130C42FC-151F-4647-99CE-E68B55189927}" srcOrd="0" destOrd="0" presId="urn:microsoft.com/office/officeart/2005/8/layout/bProcess3"/>
    <dgm:cxn modelId="{846BFB61-766B-4640-8C4E-5BFB785B4420}" type="presParOf" srcId="{7F76D82E-F196-4750-9071-6E432A3E288A}" destId="{29BA9CCC-48C7-492A-BC64-42702BA514F4}" srcOrd="14" destOrd="0" presId="urn:microsoft.com/office/officeart/2005/8/layout/bProcess3"/>
    <dgm:cxn modelId="{BE7C0B25-4593-4735-93A5-78187EDFD5F2}" type="presParOf" srcId="{7F76D82E-F196-4750-9071-6E432A3E288A}" destId="{31E1FDF6-A404-44D0-8179-DFE3BAAE5215}" srcOrd="15" destOrd="0" presId="urn:microsoft.com/office/officeart/2005/8/layout/bProcess3"/>
    <dgm:cxn modelId="{46E13803-03BA-4860-9A7C-ED0FDDF83CF3}" type="presParOf" srcId="{31E1FDF6-A404-44D0-8179-DFE3BAAE5215}" destId="{D2716533-6FB8-4FC1-B4BF-DAD672C17193}" srcOrd="0" destOrd="0" presId="urn:microsoft.com/office/officeart/2005/8/layout/bProcess3"/>
    <dgm:cxn modelId="{6F01D0F3-E0AD-490B-A5E9-416319443533}" type="presParOf" srcId="{7F76D82E-F196-4750-9071-6E432A3E288A}" destId="{AE33F327-ADA7-4362-BC30-DA29D397F65C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BA7534-56FC-4806-93AA-E50EB7B41E38}">
      <dsp:nvSpPr>
        <dsp:cNvPr id="0" name=""/>
        <dsp:cNvSpPr/>
      </dsp:nvSpPr>
      <dsp:spPr>
        <a:xfrm>
          <a:off x="2847711" y="507240"/>
          <a:ext cx="3920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3175" y="550846"/>
        <a:ext cx="21133" cy="4226"/>
      </dsp:txXfrm>
    </dsp:sp>
    <dsp:sp modelId="{CEEB6A48-32D2-455C-BD2E-42290F878E32}">
      <dsp:nvSpPr>
        <dsp:cNvPr id="0" name=""/>
        <dsp:cNvSpPr/>
      </dsp:nvSpPr>
      <dsp:spPr>
        <a:xfrm>
          <a:off x="1011856" y="1663"/>
          <a:ext cx="1837655" cy="1102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 Hashes</a:t>
          </a:r>
          <a:endParaRPr lang="en-US" sz="2000" kern="1200" dirty="0"/>
        </a:p>
      </dsp:txBody>
      <dsp:txXfrm>
        <a:off x="1011856" y="1663"/>
        <a:ext cx="1837655" cy="1102593"/>
      </dsp:txXfrm>
    </dsp:sp>
    <dsp:sp modelId="{DB544B74-3268-447B-B81D-DA1F44C170B5}">
      <dsp:nvSpPr>
        <dsp:cNvPr id="0" name=""/>
        <dsp:cNvSpPr/>
      </dsp:nvSpPr>
      <dsp:spPr>
        <a:xfrm>
          <a:off x="5108027" y="507240"/>
          <a:ext cx="3920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93491" y="550846"/>
        <a:ext cx="21133" cy="4226"/>
      </dsp:txXfrm>
    </dsp:sp>
    <dsp:sp modelId="{AAD9F44B-BCBB-485B-84BB-E5739B8454ED}">
      <dsp:nvSpPr>
        <dsp:cNvPr id="0" name=""/>
        <dsp:cNvSpPr/>
      </dsp:nvSpPr>
      <dsp:spPr>
        <a:xfrm>
          <a:off x="3272172" y="1663"/>
          <a:ext cx="1837655" cy="1102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Format Hashes</a:t>
          </a:r>
          <a:endParaRPr lang="en-US" sz="2000" kern="1200" dirty="0"/>
        </a:p>
      </dsp:txBody>
      <dsp:txXfrm>
        <a:off x="3272172" y="1663"/>
        <a:ext cx="1837655" cy="1102593"/>
      </dsp:txXfrm>
    </dsp:sp>
    <dsp:sp modelId="{5F606133-79D4-49B3-83B1-DF692D9500A9}">
      <dsp:nvSpPr>
        <dsp:cNvPr id="0" name=""/>
        <dsp:cNvSpPr/>
      </dsp:nvSpPr>
      <dsp:spPr>
        <a:xfrm>
          <a:off x="1930684" y="1102456"/>
          <a:ext cx="4520631" cy="392060"/>
        </a:xfrm>
        <a:custGeom>
          <a:avLst/>
          <a:gdLst/>
          <a:ahLst/>
          <a:cxnLst/>
          <a:rect l="0" t="0" r="0" b="0"/>
          <a:pathLst>
            <a:path>
              <a:moveTo>
                <a:pt x="4520631" y="0"/>
              </a:moveTo>
              <a:lnTo>
                <a:pt x="4520631" y="213130"/>
              </a:lnTo>
              <a:lnTo>
                <a:pt x="0" y="213130"/>
              </a:lnTo>
              <a:lnTo>
                <a:pt x="0" y="39206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77491" y="1296373"/>
        <a:ext cx="227017" cy="4226"/>
      </dsp:txXfrm>
    </dsp:sp>
    <dsp:sp modelId="{E7DEAA00-07FA-4F86-BF2B-FCB31911C68C}">
      <dsp:nvSpPr>
        <dsp:cNvPr id="0" name=""/>
        <dsp:cNvSpPr/>
      </dsp:nvSpPr>
      <dsp:spPr>
        <a:xfrm>
          <a:off x="5532488" y="1663"/>
          <a:ext cx="1837655" cy="1102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Evaluate Hash Strength</a:t>
          </a:r>
          <a:endParaRPr lang="en-US" sz="2000" kern="1200" dirty="0"/>
        </a:p>
      </dsp:txBody>
      <dsp:txXfrm>
        <a:off x="5532488" y="1663"/>
        <a:ext cx="1837655" cy="1102593"/>
      </dsp:txXfrm>
    </dsp:sp>
    <dsp:sp modelId="{FA988D1F-2C6A-4C67-BCB8-93C1F3180C51}">
      <dsp:nvSpPr>
        <dsp:cNvPr id="0" name=""/>
        <dsp:cNvSpPr/>
      </dsp:nvSpPr>
      <dsp:spPr>
        <a:xfrm>
          <a:off x="2847711" y="2032494"/>
          <a:ext cx="3920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3175" y="2076100"/>
        <a:ext cx="21133" cy="4226"/>
      </dsp:txXfrm>
    </dsp:sp>
    <dsp:sp modelId="{27E20EFA-D1D3-4793-988F-7C5AACB794A9}">
      <dsp:nvSpPr>
        <dsp:cNvPr id="0" name=""/>
        <dsp:cNvSpPr/>
      </dsp:nvSpPr>
      <dsp:spPr>
        <a:xfrm>
          <a:off x="1011856" y="1526917"/>
          <a:ext cx="1837655" cy="1102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Calculate RIG Capabilities</a:t>
          </a:r>
          <a:endParaRPr lang="en-US" sz="2000" kern="1200" dirty="0"/>
        </a:p>
      </dsp:txBody>
      <dsp:txXfrm>
        <a:off x="1011856" y="1526917"/>
        <a:ext cx="1837655" cy="1102593"/>
      </dsp:txXfrm>
    </dsp:sp>
    <dsp:sp modelId="{1329F659-DC36-44BE-B9C1-336FA0215663}">
      <dsp:nvSpPr>
        <dsp:cNvPr id="0" name=""/>
        <dsp:cNvSpPr/>
      </dsp:nvSpPr>
      <dsp:spPr>
        <a:xfrm>
          <a:off x="5108027" y="2032494"/>
          <a:ext cx="3920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93491" y="2076100"/>
        <a:ext cx="21133" cy="4226"/>
      </dsp:txXfrm>
    </dsp:sp>
    <dsp:sp modelId="{1844E29B-10C3-4EF2-AE05-5932B79947F8}">
      <dsp:nvSpPr>
        <dsp:cNvPr id="0" name=""/>
        <dsp:cNvSpPr/>
      </dsp:nvSpPr>
      <dsp:spPr>
        <a:xfrm>
          <a:off x="3272172" y="1526917"/>
          <a:ext cx="1837655" cy="1102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Formulate Plan</a:t>
          </a:r>
          <a:endParaRPr lang="en-US" sz="2000" kern="1200" dirty="0"/>
        </a:p>
      </dsp:txBody>
      <dsp:txXfrm>
        <a:off x="3272172" y="1526917"/>
        <a:ext cx="1837655" cy="1102593"/>
      </dsp:txXfrm>
    </dsp:sp>
    <dsp:sp modelId="{4927B884-E6DD-400F-9755-9A352B9FB01D}">
      <dsp:nvSpPr>
        <dsp:cNvPr id="0" name=""/>
        <dsp:cNvSpPr/>
      </dsp:nvSpPr>
      <dsp:spPr>
        <a:xfrm>
          <a:off x="1930684" y="2627710"/>
          <a:ext cx="4520631" cy="392060"/>
        </a:xfrm>
        <a:custGeom>
          <a:avLst/>
          <a:gdLst/>
          <a:ahLst/>
          <a:cxnLst/>
          <a:rect l="0" t="0" r="0" b="0"/>
          <a:pathLst>
            <a:path>
              <a:moveTo>
                <a:pt x="4520631" y="0"/>
              </a:moveTo>
              <a:lnTo>
                <a:pt x="4520631" y="213130"/>
              </a:lnTo>
              <a:lnTo>
                <a:pt x="0" y="213130"/>
              </a:lnTo>
              <a:lnTo>
                <a:pt x="0" y="39206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77491" y="2821627"/>
        <a:ext cx="227017" cy="4226"/>
      </dsp:txXfrm>
    </dsp:sp>
    <dsp:sp modelId="{1BC9C046-C5D9-4725-AC3F-42D74B0B7D09}">
      <dsp:nvSpPr>
        <dsp:cNvPr id="0" name=""/>
        <dsp:cNvSpPr/>
      </dsp:nvSpPr>
      <dsp:spPr>
        <a:xfrm>
          <a:off x="5532488" y="1526917"/>
          <a:ext cx="1837655" cy="1102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Analyze Password</a:t>
          </a:r>
          <a:endParaRPr lang="en-US" sz="2000" kern="1200" dirty="0"/>
        </a:p>
      </dsp:txBody>
      <dsp:txXfrm>
        <a:off x="5532488" y="1526917"/>
        <a:ext cx="1837655" cy="1102593"/>
      </dsp:txXfrm>
    </dsp:sp>
    <dsp:sp modelId="{7BE3EC3B-E36A-41A6-BFCC-B443D4D6D6C1}">
      <dsp:nvSpPr>
        <dsp:cNvPr id="0" name=""/>
        <dsp:cNvSpPr/>
      </dsp:nvSpPr>
      <dsp:spPr>
        <a:xfrm>
          <a:off x="2847711" y="3557747"/>
          <a:ext cx="3920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033175" y="3601354"/>
        <a:ext cx="21133" cy="4226"/>
      </dsp:txXfrm>
    </dsp:sp>
    <dsp:sp modelId="{E9BA9BB9-7F1E-458B-88FB-ADB37973323A}">
      <dsp:nvSpPr>
        <dsp:cNvPr id="0" name=""/>
        <dsp:cNvSpPr/>
      </dsp:nvSpPr>
      <dsp:spPr>
        <a:xfrm>
          <a:off x="1011856" y="3052171"/>
          <a:ext cx="1837655" cy="1102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 attacks</a:t>
          </a:r>
          <a:endParaRPr lang="en-US" sz="2000" kern="1200" dirty="0"/>
        </a:p>
      </dsp:txBody>
      <dsp:txXfrm>
        <a:off x="1011856" y="3052171"/>
        <a:ext cx="1837655" cy="1102593"/>
      </dsp:txXfrm>
    </dsp:sp>
    <dsp:sp modelId="{31E1FDF6-A404-44D0-8179-DFE3BAAE5215}">
      <dsp:nvSpPr>
        <dsp:cNvPr id="0" name=""/>
        <dsp:cNvSpPr/>
      </dsp:nvSpPr>
      <dsp:spPr>
        <a:xfrm>
          <a:off x="5108027" y="3557747"/>
          <a:ext cx="3920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20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93491" y="3601354"/>
        <a:ext cx="21133" cy="4226"/>
      </dsp:txXfrm>
    </dsp:sp>
    <dsp:sp modelId="{29BA9CCC-48C7-492A-BC64-42702BA514F4}">
      <dsp:nvSpPr>
        <dsp:cNvPr id="0" name=""/>
        <dsp:cNvSpPr/>
      </dsp:nvSpPr>
      <dsp:spPr>
        <a:xfrm>
          <a:off x="3272172" y="3052171"/>
          <a:ext cx="1837655" cy="1102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Advanced Attacks</a:t>
          </a:r>
          <a:endParaRPr lang="en-US" sz="2000" kern="1200" dirty="0"/>
        </a:p>
      </dsp:txBody>
      <dsp:txXfrm>
        <a:off x="3272172" y="3052171"/>
        <a:ext cx="1837655" cy="1102593"/>
      </dsp:txXfrm>
    </dsp:sp>
    <dsp:sp modelId="{AE33F327-ADA7-4362-BC30-DA29D397F65C}">
      <dsp:nvSpPr>
        <dsp:cNvPr id="0" name=""/>
        <dsp:cNvSpPr/>
      </dsp:nvSpPr>
      <dsp:spPr>
        <a:xfrm>
          <a:off x="5532488" y="3052171"/>
          <a:ext cx="1837655" cy="11025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Repeat ( from step 4)</a:t>
          </a:r>
          <a:endParaRPr lang="en-US" sz="2000" kern="1200" dirty="0"/>
        </a:p>
      </dsp:txBody>
      <dsp:txXfrm>
        <a:off x="5532488" y="3052171"/>
        <a:ext cx="1837655" cy="1102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23/02/2018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23/02/2018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Cryptographically Secure Pseudo-Random Number Generator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0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23/02/2018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23/02/2018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23/02/2018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23/02/2018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23/02/2018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23/02/2018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23/02/2018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23/02/2018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23/02/2018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23/02/2018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23/02/2018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4212" y="1600200"/>
            <a:ext cx="8839198" cy="1447800"/>
          </a:xfrm>
        </p:spPr>
        <p:txBody>
          <a:bodyPr/>
          <a:lstStyle/>
          <a:p>
            <a:r>
              <a:rPr lang="en-US" dirty="0" smtClean="0"/>
              <a:t> Password Cracking  ++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3000" dirty="0" smtClean="0"/>
              <a:t>Antu Prabha</a:t>
            </a:r>
            <a:endParaRPr lang="it-IT" sz="3000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427412" y="1905000"/>
            <a:ext cx="4114800" cy="3657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Dictionary Attack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Trying apple        : failed</a:t>
            </a:r>
          </a:p>
          <a:p>
            <a:pPr algn="ctr"/>
            <a:r>
              <a:rPr lang="en-US" dirty="0"/>
              <a:t>Trying blueberry    : failed</a:t>
            </a:r>
          </a:p>
          <a:p>
            <a:pPr algn="ctr"/>
            <a:r>
              <a:rPr lang="en-US" dirty="0"/>
              <a:t>Trying </a:t>
            </a:r>
            <a:r>
              <a:rPr lang="en-US" dirty="0" err="1"/>
              <a:t>justinbeiber</a:t>
            </a:r>
            <a:r>
              <a:rPr lang="en-US" dirty="0"/>
              <a:t> : failed</a:t>
            </a:r>
          </a:p>
          <a:p>
            <a:pPr algn="ctr"/>
            <a:r>
              <a:rPr lang="en-US" dirty="0"/>
              <a:t>...</a:t>
            </a:r>
          </a:p>
          <a:p>
            <a:pPr algn="ctr"/>
            <a:r>
              <a:rPr lang="en-US" dirty="0"/>
              <a:t>Trying </a:t>
            </a:r>
            <a:r>
              <a:rPr lang="en-US" dirty="0" err="1"/>
              <a:t>letmein</a:t>
            </a:r>
            <a:r>
              <a:rPr lang="en-US" dirty="0"/>
              <a:t>      : failed</a:t>
            </a:r>
          </a:p>
          <a:p>
            <a:pPr algn="ctr"/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Trying s3cr3t       : success!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58925" y="304800"/>
            <a:ext cx="9144001" cy="9220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Dictionary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39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3" y="381000"/>
            <a:ext cx="10363202" cy="990600"/>
          </a:xfrm>
        </p:spPr>
        <p:txBody>
          <a:bodyPr>
            <a:normAutofit/>
          </a:bodyPr>
          <a:lstStyle/>
          <a:p>
            <a:r>
              <a:rPr lang="en-US" sz="3000" dirty="0"/>
              <a:t>Rainbow </a:t>
            </a:r>
            <a:r>
              <a:rPr lang="en-US" sz="3000" dirty="0" smtClean="0"/>
              <a:t>Tables, Lookup </a:t>
            </a:r>
            <a:r>
              <a:rPr lang="en-US" sz="3000" dirty="0"/>
              <a:t>Tables </a:t>
            </a:r>
            <a:r>
              <a:rPr lang="en-US" sz="3000" dirty="0" smtClean="0"/>
              <a:t>&amp; </a:t>
            </a:r>
            <a:r>
              <a:rPr lang="en-US" sz="3000" dirty="0"/>
              <a:t>Reverse Lookup </a:t>
            </a:r>
            <a:r>
              <a:rPr lang="en-US" sz="3000" dirty="0" smtClean="0"/>
              <a:t>Tables</a:t>
            </a:r>
            <a:endParaRPr lang="en-US" sz="3000" dirty="0"/>
          </a:p>
        </p:txBody>
      </p:sp>
      <p:sp>
        <p:nvSpPr>
          <p:cNvPr id="3" name="Rounded Rectangle 2"/>
          <p:cNvSpPr/>
          <p:nvPr/>
        </p:nvSpPr>
        <p:spPr>
          <a:xfrm>
            <a:off x="608012" y="1905000"/>
            <a:ext cx="111252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Searching: 5f4dcc3b5aa765d61d8327deb882cf99: FOUND: password5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Courier New" panose="02070309020205020404" pitchFamily="49" charset="0"/>
              </a:rPr>
              <a:t>Searching: 6cbe615c106f422d23669b610b564800:  not in database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Searching: 630bf032efe4507f2c57b280995925a9: FOUND: letMEin12 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Searching: 386f43fab5d096a7a66d67c8f213e5ec: FOUND: mcd0nalds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</a:rPr>
              <a:t>Searching: d5ec75d5fe70d428685510fae36492d9: FOUND: p@ssw0rd!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1412" y="1510268"/>
            <a:ext cx="1593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Lookup Tables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1412" y="4006334"/>
            <a:ext cx="2347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Reverse Lookup Tables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8012" y="4375666"/>
            <a:ext cx="11125200" cy="19372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</a:rPr>
              <a:t>Searching for hash(apple) in users' hash list...     : Matches [alice3, 0bob0, charles8]</a:t>
            </a:r>
            <a:r>
              <a:rPr lang="en-US" sz="1500" dirty="0">
                <a:solidFill>
                  <a:schemeClr val="tx1"/>
                </a:solidFill>
              </a:rPr>
              <a:t/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</a:rPr>
              <a:t>Searching for hash(blueberry) in users' hash list... : Matches [usr10101, </a:t>
            </a: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</a:rPr>
              <a:t>timmy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</a:rPr>
              <a:t>, john91]</a:t>
            </a:r>
            <a:r>
              <a:rPr lang="en-US" sz="1500" dirty="0">
                <a:solidFill>
                  <a:schemeClr val="tx1"/>
                </a:solidFill>
              </a:rPr>
              <a:t/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</a:rPr>
              <a:t>Searching for hash(</a:t>
            </a: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</a:rPr>
              <a:t>letmein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</a:rPr>
              <a:t>) in users' hash list...   : Matches [wilson10, </a:t>
            </a:r>
            <a:r>
              <a:rPr lang="en-US" sz="1500" dirty="0" err="1">
                <a:solidFill>
                  <a:schemeClr val="tx1"/>
                </a:solidFill>
                <a:latin typeface="Courier New" panose="02070309020205020404" pitchFamily="49" charset="0"/>
              </a:rPr>
              <a:t>dragonslayerX</a:t>
            </a: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</a:rPr>
              <a:t>, joe1984]</a:t>
            </a:r>
            <a:r>
              <a:rPr lang="en-US" sz="1500" dirty="0">
                <a:solidFill>
                  <a:schemeClr val="tx1"/>
                </a:solidFill>
              </a:rPr>
              <a:t/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  <a:latin typeface="Courier New" panose="02070309020205020404" pitchFamily="49" charset="0"/>
              </a:rPr>
              <a:t>Searching for hash(s3cr3t) in users' hash list...    : Matches [bruce19, knuth1337, john87]</a:t>
            </a:r>
            <a:r>
              <a:rPr lang="en-US" sz="1500" dirty="0"/>
              <a:t/>
            </a:r>
            <a:br>
              <a:rPr lang="en-US" sz="1500" dirty="0"/>
            </a:br>
            <a:r>
              <a:rPr lang="en-US" sz="1500" dirty="0">
                <a:solidFill>
                  <a:schemeClr val="bg1"/>
                </a:solidFill>
                <a:latin typeface="Courier New" panose="02070309020205020404" pitchFamily="49" charset="0"/>
              </a:rPr>
              <a:t>Searching for hash(z@29hjja) in users' hash list...  : No users used this password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43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/>
          <a:lstStyle/>
          <a:p>
            <a:r>
              <a:rPr lang="en-US" dirty="0"/>
              <a:t>CRACKING METHODOLOGY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33613235"/>
              </p:ext>
            </p:extLst>
          </p:nvPr>
        </p:nvGraphicFramePr>
        <p:xfrm>
          <a:off x="1533525" y="2057400"/>
          <a:ext cx="8382000" cy="41564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Line Callout 1 4"/>
          <p:cNvSpPr/>
          <p:nvPr/>
        </p:nvSpPr>
        <p:spPr>
          <a:xfrm>
            <a:off x="7923212" y="914400"/>
            <a:ext cx="3657599" cy="762000"/>
          </a:xfrm>
          <a:prstGeom prst="borderCallout1">
            <a:avLst>
              <a:gd name="adj1" fmla="val 46695"/>
              <a:gd name="adj2" fmla="val 229"/>
              <a:gd name="adj3" fmla="val 159166"/>
              <a:gd name="adj4" fmla="val -13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 </a:t>
            </a:r>
            <a:r>
              <a:rPr lang="en-US" dirty="0" smtClean="0"/>
              <a:t>Cracking </a:t>
            </a:r>
            <a:r>
              <a:rPr lang="en-US" dirty="0"/>
              <a:t>Speed (Slow-Fast)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455613" y="1143000"/>
            <a:ext cx="1371600" cy="1295400"/>
          </a:xfrm>
          <a:prstGeom prst="borderCallout1">
            <a:avLst>
              <a:gd name="adj1" fmla="val 49142"/>
              <a:gd name="adj2" fmla="val 100926"/>
              <a:gd name="adj3" fmla="val 210832"/>
              <a:gd name="adj4" fmla="val 3380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known or unknown knowledge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9915524" y="2802114"/>
            <a:ext cx="1893887" cy="1295400"/>
          </a:xfrm>
          <a:prstGeom prst="borderCallout1">
            <a:avLst>
              <a:gd name="adj1" fmla="val 45221"/>
              <a:gd name="adj2" fmla="val 2778"/>
              <a:gd name="adj3" fmla="val 111812"/>
              <a:gd name="adj4" fmla="val -1100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  cracked passwords, to create new plan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150812" y="3429000"/>
            <a:ext cx="2133600" cy="1905000"/>
          </a:xfrm>
          <a:prstGeom prst="borderCallout1">
            <a:avLst>
              <a:gd name="adj1" fmla="val 49142"/>
              <a:gd name="adj2" fmla="val 100926"/>
              <a:gd name="adj3" fmla="val 122675"/>
              <a:gd name="adj4" fmla="val 1346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Based clues</a:t>
            </a:r>
            <a:endParaRPr lang="en-US" dirty="0"/>
          </a:p>
          <a:p>
            <a:pPr algn="ctr"/>
            <a:r>
              <a:rPr lang="en-US" dirty="0"/>
              <a:t>or </a:t>
            </a:r>
            <a:r>
              <a:rPr lang="en-US" dirty="0" smtClean="0"/>
              <a:t>patterns</a:t>
            </a:r>
            <a:r>
              <a:rPr lang="en-US" dirty="0"/>
              <a:t> </a:t>
            </a:r>
            <a:r>
              <a:rPr lang="en-US" dirty="0" smtClean="0"/>
              <a:t>create   </a:t>
            </a:r>
            <a:r>
              <a:rPr lang="en-US" dirty="0"/>
              <a:t>custom mask attacks or rules to fit target users’</a:t>
            </a:r>
          </a:p>
          <a:p>
            <a:pPr algn="ctr"/>
            <a:r>
              <a:rPr lang="en-US" dirty="0"/>
              <a:t>behavior or preferences.</a:t>
            </a:r>
          </a:p>
        </p:txBody>
      </p:sp>
      <p:sp>
        <p:nvSpPr>
          <p:cNvPr id="11" name="Line Callout 1 10"/>
          <p:cNvSpPr/>
          <p:nvPr/>
        </p:nvSpPr>
        <p:spPr>
          <a:xfrm>
            <a:off x="9218612" y="1981200"/>
            <a:ext cx="2590799" cy="3886200"/>
          </a:xfrm>
          <a:prstGeom prst="borderCallout1">
            <a:avLst>
              <a:gd name="adj1" fmla="val 18750"/>
              <a:gd name="adj2" fmla="val -8333"/>
              <a:gd name="adj3" fmla="val 88972"/>
              <a:gd name="adj4" fmla="val -132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 with </a:t>
            </a:r>
            <a:r>
              <a:rPr lang="en-US" dirty="0" err="1"/>
              <a:t>Princeprocessor</a:t>
            </a:r>
            <a:r>
              <a:rPr lang="en-US" dirty="0"/>
              <a:t>, custom Markov-chains, </a:t>
            </a:r>
            <a:r>
              <a:rPr lang="en-US" dirty="0" err="1"/>
              <a:t>maskprocessor</a:t>
            </a:r>
            <a:r>
              <a:rPr lang="en-US" dirty="0"/>
              <a:t>, or custom</a:t>
            </a:r>
          </a:p>
          <a:p>
            <a:pPr algn="ctr"/>
            <a:r>
              <a:rPr lang="en-US" dirty="0"/>
              <a:t>dictionary attacks to shake out those remaining stubborn hashes. This is where your</a:t>
            </a:r>
          </a:p>
          <a:p>
            <a:pPr algn="ctr"/>
            <a:r>
              <a:rPr lang="en-US" dirty="0"/>
              <a:t>expertise and creativity really come into play.</a:t>
            </a:r>
          </a:p>
        </p:txBody>
      </p:sp>
    </p:spTree>
    <p:extLst>
      <p:ext uri="{BB962C8B-B14F-4D97-AF65-F5344CB8AC3E}">
        <p14:creationId xmlns:p14="http://schemas.microsoft.com/office/powerpoint/2010/main" val="21029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304800"/>
            <a:ext cx="9144001" cy="838200"/>
          </a:xfrm>
        </p:spPr>
        <p:txBody>
          <a:bodyPr/>
          <a:lstStyle/>
          <a:p>
            <a:r>
              <a:rPr lang="en-US" dirty="0" smtClean="0"/>
              <a:t>Password Profiling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236" y="1981200"/>
            <a:ext cx="8001000" cy="40181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1948" y="1295400"/>
            <a:ext cx="133826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/>
              <a:t>Crunch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36" y="6151724"/>
            <a:ext cx="9728701" cy="32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304800"/>
            <a:ext cx="9144001" cy="838200"/>
          </a:xfrm>
        </p:spPr>
        <p:txBody>
          <a:bodyPr/>
          <a:lstStyle/>
          <a:p>
            <a:r>
              <a:rPr lang="en-US" dirty="0" smtClean="0"/>
              <a:t>Password Profiling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295400"/>
            <a:ext cx="891541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304800"/>
            <a:ext cx="9144001" cy="838200"/>
          </a:xfrm>
        </p:spPr>
        <p:txBody>
          <a:bodyPr/>
          <a:lstStyle/>
          <a:p>
            <a:r>
              <a:rPr lang="en-US" dirty="0" smtClean="0"/>
              <a:t>Password Profiling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1295400"/>
            <a:ext cx="7562152" cy="505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8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304800"/>
            <a:ext cx="9144001" cy="838200"/>
          </a:xfrm>
        </p:spPr>
        <p:txBody>
          <a:bodyPr/>
          <a:lstStyle/>
          <a:p>
            <a:r>
              <a:rPr lang="en-US" dirty="0" smtClean="0"/>
              <a:t>Password Profiling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46212" y="1676400"/>
            <a:ext cx="923682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err="1" smtClean="0"/>
              <a:t>Cewl</a:t>
            </a:r>
            <a:r>
              <a:rPr lang="en-US" dirty="0" smtClean="0"/>
              <a:t> – is an another good tool to generate passwords from websites related to target/ victims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2579132"/>
            <a:ext cx="9978869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Hashcat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Worlds first only in-kernel rule engine</a:t>
            </a:r>
          </a:p>
          <a:p>
            <a:r>
              <a:rPr lang="en-US" dirty="0" smtClean="0"/>
              <a:t>Multi platform from Raspberry Pi till GPU RIG / mines.</a:t>
            </a:r>
          </a:p>
          <a:p>
            <a:r>
              <a:rPr lang="en-US" dirty="0" smtClean="0"/>
              <a:t>Multi hash cracking simultaneously </a:t>
            </a:r>
          </a:p>
          <a:p>
            <a:r>
              <a:rPr lang="en-US" dirty="0" smtClean="0"/>
              <a:t>Support distributed cracking network</a:t>
            </a:r>
          </a:p>
          <a:p>
            <a:r>
              <a:rPr lang="en-US" dirty="0" smtClean="0"/>
              <a:t>Supports session and restore</a:t>
            </a:r>
          </a:p>
          <a:p>
            <a:r>
              <a:rPr lang="en-US" dirty="0" smtClean="0"/>
              <a:t>200+ hash types supported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43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Hashcat required minimum 4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Argument is –m ( or –Hash—Type)</a:t>
            </a:r>
          </a:p>
          <a:p>
            <a:pPr lvl="1"/>
            <a:r>
              <a:rPr lang="en-US" dirty="0" smtClean="0"/>
              <a:t>For example, MD5, SHA1, etc.</a:t>
            </a:r>
          </a:p>
          <a:p>
            <a:pPr lvl="1"/>
            <a:r>
              <a:rPr lang="en-US" dirty="0" smtClean="0"/>
              <a:t>Full list of hash types can be found by using “—help”</a:t>
            </a:r>
          </a:p>
          <a:p>
            <a:pPr lvl="1"/>
            <a:r>
              <a:rPr lang="en-US" dirty="0" smtClean="0"/>
              <a:t>Currently supports 237+ different hash types</a:t>
            </a:r>
          </a:p>
          <a:p>
            <a:pPr lvl="1"/>
            <a:r>
              <a:rPr lang="en-US" dirty="0" smtClean="0"/>
              <a:t>Usage  -m 1000 ( NTLM hashes)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94" y="1915885"/>
            <a:ext cx="971762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5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Hashcat required minimum 4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 Argument is –a ( or –Attack—Mode)</a:t>
            </a:r>
          </a:p>
          <a:p>
            <a:pPr lvl="1"/>
            <a:r>
              <a:rPr lang="en-US" dirty="0" smtClean="0"/>
              <a:t>Method to crack passwords.</a:t>
            </a:r>
          </a:p>
          <a:p>
            <a:pPr lvl="1"/>
            <a:r>
              <a:rPr lang="en-US" dirty="0" smtClean="0"/>
              <a:t>Example :- using dictionary of words or Brute force</a:t>
            </a:r>
          </a:p>
          <a:p>
            <a:pPr lvl="1"/>
            <a:r>
              <a:rPr lang="en-US" dirty="0" smtClean="0"/>
              <a:t>Usage  -a  1 (Combination attacks)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04" y="3200400"/>
            <a:ext cx="4800600" cy="310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2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304800"/>
            <a:ext cx="10134599" cy="838200"/>
          </a:xfrm>
        </p:spPr>
        <p:txBody>
          <a:bodyPr/>
          <a:lstStyle/>
          <a:p>
            <a:pPr algn="ctr"/>
            <a:r>
              <a:rPr lang="en-US" dirty="0" smtClean="0"/>
              <a:t>Encryption vs Encoding vs </a:t>
            </a:r>
            <a:r>
              <a:rPr lang="en-US" dirty="0" smtClean="0"/>
              <a:t>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Hashcat required minimum 4 Arguments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  Argument ./</a:t>
            </a:r>
            <a:r>
              <a:rPr lang="en-US" dirty="0" smtClean="0"/>
              <a:t>path/filename.txt</a:t>
            </a:r>
          </a:p>
          <a:p>
            <a:pPr lvl="1"/>
            <a:r>
              <a:rPr lang="en-US" dirty="0"/>
              <a:t>The path which contains the </a:t>
            </a:r>
            <a:r>
              <a:rPr lang="en-US" dirty="0" err="1"/>
              <a:t>hashfile</a:t>
            </a:r>
            <a:r>
              <a:rPr lang="en-US" dirty="0"/>
              <a:t>.</a:t>
            </a:r>
          </a:p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Argument  [Dictionary | Mask | Word file]</a:t>
            </a:r>
          </a:p>
          <a:p>
            <a:pPr lvl="1"/>
            <a:r>
              <a:rPr lang="en-US" dirty="0" smtClean="0"/>
              <a:t>Specify a dictionary, mask or a directory to be used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075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65654"/>
          </a:xfrm>
        </p:spPr>
        <p:txBody>
          <a:bodyPr/>
          <a:lstStyle/>
          <a:p>
            <a:r>
              <a:rPr lang="en-US" dirty="0" smtClean="0"/>
              <a:t>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5425" y="1524001"/>
            <a:ext cx="9134391" cy="1143000"/>
          </a:xfrm>
        </p:spPr>
        <p:txBody>
          <a:bodyPr/>
          <a:lstStyle/>
          <a:p>
            <a:r>
              <a:rPr lang="en-US" b="1" dirty="0"/>
              <a:t>MASK </a:t>
            </a:r>
            <a:r>
              <a:rPr lang="en-US" b="1" dirty="0" smtClean="0"/>
              <a:t>ATTACK </a:t>
            </a:r>
            <a:r>
              <a:rPr lang="en-US" dirty="0"/>
              <a:t>a form of targeted brute-force attack by using placeholders </a:t>
            </a:r>
            <a:r>
              <a:rPr lang="en-US" dirty="0" smtClean="0"/>
              <a:t>for </a:t>
            </a:r>
            <a:r>
              <a:rPr lang="en-US" dirty="0"/>
              <a:t>characters in certain positions (i.e. ?</a:t>
            </a:r>
            <a:r>
              <a:rPr lang="en-US" dirty="0" err="1"/>
              <a:t>a?a?a?l?d?d</a:t>
            </a:r>
            <a:r>
              <a:rPr lang="en-US" dirty="0"/>
              <a:t>).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7088" y="3276600"/>
            <a:ext cx="6092825" cy="20159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b="1" dirty="0"/>
              <a:t>  </a:t>
            </a:r>
            <a:r>
              <a:rPr lang="en-US" sz="2500" b="1" dirty="0" smtClean="0"/>
              <a:t>  </a:t>
            </a:r>
            <a:r>
              <a:rPr lang="en-US" sz="2500" dirty="0" smtClean="0"/>
              <a:t>?</a:t>
            </a:r>
            <a:r>
              <a:rPr lang="en-US" sz="2500" dirty="0"/>
              <a:t>l = </a:t>
            </a:r>
            <a:r>
              <a:rPr lang="en-US" sz="2500" dirty="0" err="1"/>
              <a:t>abcdefghijklmnopqrstuvwxyz</a:t>
            </a:r>
            <a:endParaRPr lang="en-US" sz="2500" dirty="0"/>
          </a:p>
          <a:p>
            <a:r>
              <a:rPr lang="en-US" sz="2500" dirty="0"/>
              <a:t>  </a:t>
            </a:r>
            <a:r>
              <a:rPr lang="en-US" sz="2500" b="1" dirty="0"/>
              <a:t> ?u </a:t>
            </a:r>
            <a:r>
              <a:rPr lang="en-US" sz="2500" dirty="0"/>
              <a:t>= ABCDEFGHIJKLMNOPQRSTUVWXYZ</a:t>
            </a:r>
          </a:p>
          <a:p>
            <a:r>
              <a:rPr lang="en-US" sz="2500" dirty="0"/>
              <a:t>   </a:t>
            </a:r>
            <a:r>
              <a:rPr lang="en-US" sz="2500" b="1" dirty="0"/>
              <a:t>?d </a:t>
            </a:r>
            <a:r>
              <a:rPr lang="en-US" sz="2500" dirty="0"/>
              <a:t>= 0123456789</a:t>
            </a:r>
          </a:p>
          <a:p>
            <a:r>
              <a:rPr lang="en-US" sz="2500" dirty="0"/>
              <a:t>   </a:t>
            </a:r>
            <a:r>
              <a:rPr lang="en-US" sz="2500" b="1" dirty="0"/>
              <a:t>?s </a:t>
            </a:r>
            <a:r>
              <a:rPr lang="en-US" sz="2500" dirty="0"/>
              <a:t>=  !"#$%&amp;'()*+,-./:;&lt;=&gt;?@[]^_`{|}~</a:t>
            </a:r>
          </a:p>
          <a:p>
            <a:r>
              <a:rPr lang="en-US" sz="2500" dirty="0"/>
              <a:t>   </a:t>
            </a:r>
            <a:r>
              <a:rPr lang="en-US" sz="2500" b="1" dirty="0"/>
              <a:t>?a </a:t>
            </a:r>
            <a:r>
              <a:rPr lang="en-US" sz="2500" dirty="0"/>
              <a:t>= ?</a:t>
            </a:r>
            <a:r>
              <a:rPr lang="en-US" sz="2500" dirty="0" err="1"/>
              <a:t>l?u?d?s</a:t>
            </a:r>
            <a:endParaRPr lang="en-US" sz="2500" dirty="0"/>
          </a:p>
        </p:txBody>
      </p:sp>
      <p:sp>
        <p:nvSpPr>
          <p:cNvPr id="10" name="Rectangle 9"/>
          <p:cNvSpPr/>
          <p:nvPr/>
        </p:nvSpPr>
        <p:spPr>
          <a:xfrm>
            <a:off x="3656012" y="492320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 all characters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65654"/>
          </a:xfrm>
        </p:spPr>
        <p:txBody>
          <a:bodyPr/>
          <a:lstStyle/>
          <a:p>
            <a:r>
              <a:rPr lang="en-US" dirty="0" smtClean="0"/>
              <a:t>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5425" y="1524000"/>
            <a:ext cx="9134391" cy="4114801"/>
          </a:xfrm>
        </p:spPr>
        <p:txBody>
          <a:bodyPr/>
          <a:lstStyle/>
          <a:p>
            <a:r>
              <a:rPr lang="en-US" b="1" dirty="0"/>
              <a:t>MASK </a:t>
            </a:r>
            <a:r>
              <a:rPr lang="en-US" b="1" dirty="0" smtClean="0"/>
              <a:t>ATTACK </a:t>
            </a:r>
            <a:r>
              <a:rPr lang="en-US" dirty="0"/>
              <a:t>a form of targeted brute-force attack by using placeholders </a:t>
            </a:r>
            <a:r>
              <a:rPr lang="en-US" dirty="0" smtClean="0"/>
              <a:t>for </a:t>
            </a:r>
            <a:r>
              <a:rPr lang="en-US" dirty="0"/>
              <a:t>characters in certain positions (i.e. ?</a:t>
            </a:r>
            <a:r>
              <a:rPr lang="en-US" dirty="0" err="1"/>
              <a:t>a?a?a?l?d?d</a:t>
            </a:r>
            <a:r>
              <a:rPr lang="en-US" dirty="0"/>
              <a:t>).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12" y="2362200"/>
            <a:ext cx="7696200" cy="40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1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65654"/>
          </a:xfrm>
        </p:spPr>
        <p:txBody>
          <a:bodyPr/>
          <a:lstStyle/>
          <a:p>
            <a:r>
              <a:rPr lang="en-US" dirty="0" smtClean="0"/>
              <a:t>Masks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359814"/>
            <a:ext cx="5439017" cy="28885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012" y="2057400"/>
            <a:ext cx="7315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err="1"/>
              <a:t>hashcat</a:t>
            </a:r>
            <a:r>
              <a:rPr lang="en-US" sz="2500" dirty="0"/>
              <a:t> -a 3 -m 0 -w 4 hash.txt rockyou-1-60.hcmask</a:t>
            </a:r>
          </a:p>
        </p:txBody>
      </p:sp>
    </p:spTree>
    <p:extLst>
      <p:ext uri="{BB962C8B-B14F-4D97-AF65-F5344CB8AC3E}">
        <p14:creationId xmlns:p14="http://schemas.microsoft.com/office/powerpoint/2010/main" val="230788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65654"/>
          </a:xfrm>
        </p:spPr>
        <p:txBody>
          <a:bodyPr/>
          <a:lstStyle/>
          <a:p>
            <a:r>
              <a:rPr lang="en-US" dirty="0" smtClean="0"/>
              <a:t>Masks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3359814"/>
            <a:ext cx="5439017" cy="28885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012" y="2057400"/>
            <a:ext cx="7315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err="1"/>
              <a:t>hashcat</a:t>
            </a:r>
            <a:r>
              <a:rPr lang="en-US" sz="2500" dirty="0"/>
              <a:t> -a 3 -m 0 -w 4 hash.txt </a:t>
            </a:r>
            <a:r>
              <a:rPr lang="en-US" sz="2500" dirty="0">
                <a:solidFill>
                  <a:srgbClr val="FFFF00"/>
                </a:solidFill>
              </a:rPr>
              <a:t>rockyou-1-60.hcmask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533400"/>
            <a:ext cx="3866667" cy="5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7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609601"/>
          </a:xfrm>
        </p:spPr>
        <p:txBody>
          <a:bodyPr/>
          <a:lstStyle/>
          <a:p>
            <a:r>
              <a:rPr lang="en-US" dirty="0" smtClean="0"/>
              <a:t>Why to use them – not how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99054" y="2547257"/>
            <a:ext cx="9134391" cy="2253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Masks are often used in </a:t>
            </a:r>
            <a:r>
              <a:rPr lang="en-US" dirty="0"/>
              <a:t>H</a:t>
            </a:r>
            <a:r>
              <a:rPr lang="en-US" dirty="0" smtClean="0"/>
              <a:t>ashcat, and one can greatly benefit from it if they know how to use them</a:t>
            </a:r>
          </a:p>
          <a:p>
            <a:r>
              <a:rPr lang="en-US" dirty="0" smtClean="0"/>
              <a:t>Masks are usually a simple topic, but too many people still don’t know how to use them, or </a:t>
            </a:r>
            <a:r>
              <a:rPr lang="en-US" dirty="0" smtClean="0"/>
              <a:t>why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238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Imagine you want to configure a program to generate all words of the range:</a:t>
            </a:r>
          </a:p>
          <a:p>
            <a:r>
              <a:rPr lang="en-US" dirty="0" err="1" smtClean="0"/>
              <a:t>Aaa-zzz</a:t>
            </a:r>
            <a:endParaRPr lang="en-US" dirty="0" smtClean="0"/>
          </a:p>
          <a:p>
            <a:r>
              <a:rPr lang="en-US" dirty="0" smtClean="0"/>
              <a:t>There are many ways to do it, for example:</a:t>
            </a:r>
          </a:p>
          <a:p>
            <a:r>
              <a:rPr lang="en-US" dirty="0" smtClean="0"/>
              <a:t>It could have the ability to set a charset (alpha)</a:t>
            </a:r>
          </a:p>
          <a:p>
            <a:r>
              <a:rPr lang="en-US" dirty="0" smtClean="0"/>
              <a:t>It could have the ability to set a password </a:t>
            </a:r>
            <a:r>
              <a:rPr lang="en-US" dirty="0" smtClean="0"/>
              <a:t>length.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001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0825" y="1821934"/>
            <a:ext cx="9134391" cy="275006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The rule-based attack is one of the most complicated of all the attack modes. </a:t>
            </a:r>
            <a:r>
              <a:rPr lang="en-US" b="1" dirty="0" smtClean="0"/>
              <a:t>The </a:t>
            </a:r>
            <a:r>
              <a:rPr lang="en-US" b="1" dirty="0"/>
              <a:t>reason for this is very simple. </a:t>
            </a:r>
            <a:endParaRPr lang="en-US" b="1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rule-based attack is like a programming language designed for password candidate generation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 </a:t>
            </a:r>
            <a:r>
              <a:rPr lang="en-US" b="1" dirty="0"/>
              <a:t>It has functions to modify, cut or extend words and has conditional operators to skip some, etc. That makes it the most flexible, accurate and efficient attack.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26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25595"/>
          </a:xfrm>
        </p:spPr>
        <p:txBody>
          <a:bodyPr/>
          <a:lstStyle/>
          <a:p>
            <a:r>
              <a:rPr lang="en-US" dirty="0" smtClean="0"/>
              <a:t>Rules Creation &amp; Output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524000"/>
            <a:ext cx="5081232" cy="480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3" y="1530927"/>
            <a:ext cx="5943599" cy="20095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3" y="3733800"/>
            <a:ext cx="5955814" cy="28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25595"/>
          </a:xfrm>
        </p:spPr>
        <p:txBody>
          <a:bodyPr/>
          <a:lstStyle/>
          <a:p>
            <a:r>
              <a:rPr lang="en-US" dirty="0" smtClean="0"/>
              <a:t>Rules Creation &amp;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212" y="4800600"/>
            <a:ext cx="5795157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37" y="2948072"/>
            <a:ext cx="8484775" cy="25232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328210" y="1738448"/>
            <a:ext cx="8500002" cy="1166723"/>
            <a:chOff x="1328210" y="1738448"/>
            <a:chExt cx="8500002" cy="11667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r="4297"/>
            <a:stretch/>
          </p:blipFill>
          <p:spPr>
            <a:xfrm>
              <a:off x="1343437" y="2162314"/>
              <a:ext cx="8484775" cy="74285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8210" y="1738448"/>
              <a:ext cx="8485714" cy="409524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252" y="3251420"/>
            <a:ext cx="8457143" cy="2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252" y="3517976"/>
            <a:ext cx="8457143" cy="238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593" y="3830652"/>
            <a:ext cx="8447619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304800"/>
            <a:ext cx="10134599" cy="838200"/>
          </a:xfrm>
        </p:spPr>
        <p:txBody>
          <a:bodyPr/>
          <a:lstStyle/>
          <a:p>
            <a:pPr algn="ctr"/>
            <a:r>
              <a:rPr lang="en-US" dirty="0" smtClean="0"/>
              <a:t>Encryption</a:t>
            </a:r>
            <a:endParaRPr lang="en-US" dirty="0"/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1269364" y="5638800"/>
            <a:ext cx="9677399" cy="60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Encrypting = mapping of input data and output data reversible with a 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447800"/>
            <a:ext cx="5879329" cy="3505200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7542212" y="2667000"/>
            <a:ext cx="914400" cy="990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13812" y="1600200"/>
            <a:ext cx="2895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25595"/>
          </a:xfrm>
        </p:spPr>
        <p:txBody>
          <a:bodyPr/>
          <a:lstStyle/>
          <a:p>
            <a:r>
              <a:rPr lang="en-US" dirty="0" smtClean="0"/>
              <a:t>Rules Creation &amp; Output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297"/>
          <a:stretch/>
        </p:blipFill>
        <p:spPr>
          <a:xfrm>
            <a:off x="1343437" y="2162314"/>
            <a:ext cx="8484775" cy="7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37" y="2948072"/>
            <a:ext cx="8484775" cy="2523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10" y="1738448"/>
            <a:ext cx="8485714" cy="40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252" y="3251420"/>
            <a:ext cx="8457143" cy="2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252" y="3517976"/>
            <a:ext cx="8457143" cy="238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593" y="3830652"/>
            <a:ext cx="8447619" cy="23809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55713" y="4378446"/>
            <a:ext cx="922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hashcat</a:t>
            </a:r>
            <a:r>
              <a:rPr lang="en-US" sz="2000" dirty="0"/>
              <a:t> -a 0 -m </a:t>
            </a:r>
            <a:r>
              <a:rPr lang="en-US" sz="2000" dirty="0" smtClean="0"/>
              <a:t>&lt;#hash type&gt; -r </a:t>
            </a:r>
            <a:r>
              <a:rPr lang="en-US" sz="2000" dirty="0"/>
              <a:t>&lt;#</a:t>
            </a:r>
            <a:r>
              <a:rPr lang="en-US" sz="2000" dirty="0" smtClean="0"/>
              <a:t>rule file&gt; </a:t>
            </a:r>
            <a:r>
              <a:rPr lang="en-US" sz="2000" dirty="0"/>
              <a:t>hash.txt dict.txt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55713" y="4799133"/>
            <a:ext cx="9677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hashcat</a:t>
            </a:r>
            <a:r>
              <a:rPr lang="en-US" sz="2000" dirty="0"/>
              <a:t> -a 0 -m 1000 &lt;NTLMHASHES&gt; wordlists/rockyou.txt -r hob064.rule -o cracked.txt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55713" y="5246793"/>
            <a:ext cx="99530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/>
              <a:t>hashcat</a:t>
            </a:r>
            <a:r>
              <a:rPr lang="en-US" sz="2000" dirty="0"/>
              <a:t> -a 0 -m 1000 &lt;NTLMHASHES&gt; wordlists/english.txt -r d3adhob0.rule -o cracked.txt</a:t>
            </a:r>
          </a:p>
        </p:txBody>
      </p:sp>
    </p:spTree>
    <p:extLst>
      <p:ext uri="{BB962C8B-B14F-4D97-AF65-F5344CB8AC3E}">
        <p14:creationId xmlns:p14="http://schemas.microsoft.com/office/powerpoint/2010/main" val="312954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"/>
            <a:ext cx="9144001" cy="762000"/>
          </a:xfrm>
        </p:spPr>
        <p:txBody>
          <a:bodyPr/>
          <a:lstStyle/>
          <a:p>
            <a:r>
              <a:rPr lang="en-US" dirty="0" smtClean="0"/>
              <a:t>Statistics can crack your Password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9912" y="1762897"/>
            <a:ext cx="1089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25-GPU cluster presented </a:t>
            </a:r>
            <a:r>
              <a:rPr lang="en-US" dirty="0" smtClean="0"/>
              <a:t>can crack NTLM </a:t>
            </a:r>
            <a:r>
              <a:rPr lang="en-US" dirty="0"/>
              <a:t>hash generation speed of </a:t>
            </a:r>
            <a:r>
              <a:rPr lang="en-US" b="1" dirty="0"/>
              <a:t>350 billion </a:t>
            </a:r>
            <a:r>
              <a:rPr lang="en-US" dirty="0"/>
              <a:t>hashes per second compared to a Bcrypt hash generation speed of </a:t>
            </a:r>
            <a:r>
              <a:rPr lang="en-US" b="1" dirty="0"/>
              <a:t>71,000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5212" y="2918598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 other way every single </a:t>
            </a:r>
            <a:r>
              <a:rPr lang="en-US" dirty="0"/>
              <a:t>Bcrypt hash generated, 5 million NTLM hashes can be generated.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4" y="3810000"/>
            <a:ext cx="81438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57200"/>
            <a:ext cx="9144001" cy="762000"/>
          </a:xfrm>
        </p:spPr>
        <p:txBody>
          <a:bodyPr/>
          <a:lstStyle/>
          <a:p>
            <a:r>
              <a:rPr lang="en-US" dirty="0" smtClean="0"/>
              <a:t>Statistics can crack your Password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752600"/>
            <a:ext cx="8143875" cy="2276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5612" y="4587875"/>
            <a:ext cx="1028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an attacker knows the length of a password is significantly short enough such that brute forcing the key space would not take very long there is no need to take incremental attack steps.</a:t>
            </a:r>
          </a:p>
        </p:txBody>
      </p:sp>
    </p:spTree>
    <p:extLst>
      <p:ext uri="{BB962C8B-B14F-4D97-AF65-F5344CB8AC3E}">
        <p14:creationId xmlns:p14="http://schemas.microsoft.com/office/powerpoint/2010/main" val="297757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</a:t>
            </a:r>
            <a:r>
              <a:rPr lang="en-US" dirty="0" smtClean="0"/>
              <a:t>Attack types – Defense Method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1412" y="2362200"/>
            <a:ext cx="128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Adding Salt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1812" y="2895600"/>
            <a:ext cx="10972800" cy="175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hash("hello")                    = 2cf24dba5fb0a30e26e83b2ac5b9e29e1b161e5c1fa7425e73043362938b9824</a:t>
            </a:r>
          </a:p>
          <a:p>
            <a:r>
              <a:rPr lang="en-US">
                <a:solidFill>
                  <a:schemeClr val="tx1"/>
                </a:solidFill>
              </a:rPr>
              <a:t>hash("hello" + "QxLUF1bgIAdeQX") = 9e209040c863f84a31e719795b2577523954739fe5ed3b58a75cff2127075ed1</a:t>
            </a:r>
          </a:p>
          <a:p>
            <a:r>
              <a:rPr lang="en-US">
                <a:solidFill>
                  <a:schemeClr val="tx1"/>
                </a:solidFill>
              </a:rPr>
              <a:t>hash("hello" + "bv5PehSMfV11Cd") = d1d3ec2e6f20fd420d50e2642992841d8338a314b8ea157c9e18477aaef226ab</a:t>
            </a:r>
          </a:p>
          <a:p>
            <a:r>
              <a:rPr lang="en-US">
                <a:solidFill>
                  <a:schemeClr val="tx1"/>
                </a:solidFill>
              </a:rPr>
              <a:t>hash("hello" + "YYLmfY6IehjZMQ") = a49670c3c18b9e079b9cfaf51634f563dc8ae3070db2c4a8544305df1b60f007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47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</a:t>
            </a:r>
            <a:r>
              <a:rPr lang="en-US" dirty="0" smtClean="0"/>
              <a:t>Attack types – Salt weakness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41412" y="2362200"/>
            <a:ext cx="123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Salt Reuse</a:t>
            </a:r>
          </a:p>
        </p:txBody>
      </p:sp>
      <p:sp>
        <p:nvSpPr>
          <p:cNvPr id="7" name="Rectangle 6"/>
          <p:cNvSpPr/>
          <p:nvPr/>
        </p:nvSpPr>
        <p:spPr>
          <a:xfrm>
            <a:off x="1198562" y="4267200"/>
            <a:ext cx="118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Short Salt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184274" y="2824033"/>
            <a:ext cx="99393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common mistake is to use the same salt in each hash. Either the salt is hard-coded into the program, or is generated randomly once. This is ineffective because if two users have the same password, they'll still have the same hash</a:t>
            </a:r>
            <a:r>
              <a:rPr lang="en-US" dirty="0" smtClean="0"/>
              <a:t>. </a:t>
            </a:r>
            <a:r>
              <a:rPr lang="en-US" dirty="0"/>
              <a:t>An attacker can still use a reverse lookup table attack to run a dictionary attack on every hash at the same time.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93812" y="4598432"/>
            <a:ext cx="975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</a:t>
            </a:r>
            <a:r>
              <a:rPr lang="en-US" dirty="0"/>
              <a:t>the salt is too short, an attacker can build a lookup table for every possible salt. For example, if the salt is only three ASCII characters, there are only 95x95x95 = 857,375 possible salts. That may seem like a lot, but if each lookup table contains only 1MB of the most common passwords, collectively they will be only 837GB, which is not a lot considering </a:t>
            </a:r>
            <a:r>
              <a:rPr lang="en-US" dirty="0" smtClean="0"/>
              <a:t>1 TB </a:t>
            </a:r>
            <a:r>
              <a:rPr lang="en-US" dirty="0"/>
              <a:t>hard drives </a:t>
            </a:r>
            <a:r>
              <a:rPr lang="en-US" dirty="0" smtClean="0"/>
              <a:t>cost nearly 250 AED.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21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Double </a:t>
            </a:r>
            <a:r>
              <a:rPr lang="en-US" dirty="0"/>
              <a:t>Hashing &amp; Wacky Hash Functions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93812" y="2133600"/>
            <a:ext cx="99393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md5(sha1(password))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md5(md5(salt) + md5(password))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sha1(sha1(password))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sha1(str_rot13(password + salt))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md5(sha1(md5(md5(password) + sha1(password)) + md5(password)))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1293812" y="4598432"/>
            <a:ext cx="975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As per internet forums, do </a:t>
            </a:r>
            <a:r>
              <a:rPr lang="en-US" dirty="0"/>
              <a:t>not use any of </a:t>
            </a:r>
            <a:r>
              <a:rPr lang="en-US" dirty="0" smtClean="0"/>
              <a:t>these. Common </a:t>
            </a:r>
            <a:r>
              <a:rPr lang="en-US" dirty="0"/>
              <a:t>password hashing misconception: wacky combinations of hash algorithms. It's easy to get carried away and try to combine different hash functions, hoping that the result will be more </a:t>
            </a:r>
            <a:r>
              <a:rPr lang="en-US" dirty="0" smtClean="0"/>
              <a:t>secure, but actually not.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0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 RIGHT Way: How to Hash Properly</a:t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5212" y="1778000"/>
            <a:ext cx="3657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/>
              <a:t>The Basics: Hashing with Salt</a:t>
            </a:r>
          </a:p>
        </p:txBody>
      </p:sp>
      <p:sp>
        <p:nvSpPr>
          <p:cNvPr id="8" name="Rectangle 7"/>
          <p:cNvSpPr/>
          <p:nvPr/>
        </p:nvSpPr>
        <p:spPr>
          <a:xfrm>
            <a:off x="1898036" y="2417802"/>
            <a:ext cx="2111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Store a Password</a:t>
            </a:r>
          </a:p>
        </p:txBody>
      </p:sp>
      <p:sp>
        <p:nvSpPr>
          <p:cNvPr id="9" name="Rectangle 8"/>
          <p:cNvSpPr/>
          <p:nvPr/>
        </p:nvSpPr>
        <p:spPr>
          <a:xfrm>
            <a:off x="1898036" y="4061936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 Validate a Password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36812" y="29628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Generate a long random salt using a </a:t>
            </a:r>
            <a:r>
              <a:rPr lang="en-US" dirty="0" smtClean="0"/>
              <a:t>CSPRNG ( Pseudo-Random Number).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Prepend the salt to the password and hash it with a standard password hashing function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Save </a:t>
            </a:r>
            <a:r>
              <a:rPr lang="en-US" dirty="0"/>
              <a:t>both the salt and the hash in the user's database record.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1112" y="4505741"/>
            <a:ext cx="9410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Retrieve the user's salt and hash from the database.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Prepend the salt to the given password and hash it using the same hash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Compare the hash of the given password with the hash from the database. If they match, the password is correct. Otherwise, the password is incorrect.</a:t>
            </a:r>
          </a:p>
        </p:txBody>
      </p:sp>
    </p:spTree>
    <p:extLst>
      <p:ext uri="{BB962C8B-B14F-4D97-AF65-F5344CB8AC3E}">
        <p14:creationId xmlns:p14="http://schemas.microsoft.com/office/powerpoint/2010/main" val="229981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cf.city.hiroshima.jp/m-plaza/img/qanda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617" y="1236373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information technology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2" y="1219200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4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304800"/>
            <a:ext cx="10134599" cy="838200"/>
          </a:xfrm>
        </p:spPr>
        <p:txBody>
          <a:bodyPr/>
          <a:lstStyle/>
          <a:p>
            <a:pPr algn="ctr"/>
            <a:r>
              <a:rPr lang="en-US" dirty="0" smtClean="0"/>
              <a:t>Encoding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1" y="5643246"/>
            <a:ext cx="9677399" cy="609601"/>
          </a:xfrm>
        </p:spPr>
        <p:txBody>
          <a:bodyPr/>
          <a:lstStyle/>
          <a:p>
            <a:r>
              <a:rPr lang="en-US" dirty="0"/>
              <a:t>Encoding = transforms data into a publicly known scheme for usability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1524000"/>
            <a:ext cx="3276600" cy="37116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12" y="2209800"/>
            <a:ext cx="268778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5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93812" y="304800"/>
            <a:ext cx="10134599" cy="838200"/>
          </a:xfrm>
        </p:spPr>
        <p:txBody>
          <a:bodyPr/>
          <a:lstStyle/>
          <a:p>
            <a:pPr algn="ctr"/>
            <a:r>
              <a:rPr lang="en-US" dirty="0" smtClean="0"/>
              <a:t>Hashing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598612" y="5276845"/>
            <a:ext cx="8990010" cy="971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hash("hello") = 2cf24dba5fb0a30e26e83b2ac5b9e29e1b161e5c1fa7425e73043362938b9824</a:t>
            </a:r>
          </a:p>
          <a:p>
            <a:pPr algn="ctr"/>
            <a:r>
              <a:rPr lang="en-US" dirty="0"/>
              <a:t>hash("</a:t>
            </a:r>
            <a:r>
              <a:rPr lang="en-US" dirty="0" err="1"/>
              <a:t>hbllo</a:t>
            </a:r>
            <a:r>
              <a:rPr lang="en-US" dirty="0"/>
              <a:t>") = 58756879c05c68dfac9866712fad6a93f8146f337a69afe7dd238f3364946366</a:t>
            </a:r>
          </a:p>
          <a:p>
            <a:pPr algn="ctr"/>
            <a:r>
              <a:rPr lang="en-US" dirty="0"/>
              <a:t>hash("waltz") = c0e81794384491161f1777c232bc6bd9ec38f616560b120fda8e90f383853542</a:t>
            </a:r>
          </a:p>
        </p:txBody>
      </p:sp>
      <p:pic>
        <p:nvPicPr>
          <p:cNvPr id="1026" name="Picture 2" descr="sha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04" y="1354041"/>
            <a:ext cx="4314825" cy="310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13"/>
          <p:cNvSpPr txBox="1">
            <a:spLocks/>
          </p:cNvSpPr>
          <p:nvPr/>
        </p:nvSpPr>
        <p:spPr>
          <a:xfrm>
            <a:off x="1254916" y="4667244"/>
            <a:ext cx="9677399" cy="609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Hashing = one-way cryptographic function nearly impossible to reverse</a:t>
            </a:r>
          </a:p>
        </p:txBody>
      </p:sp>
    </p:spTree>
    <p:extLst>
      <p:ext uri="{BB962C8B-B14F-4D97-AF65-F5344CB8AC3E}">
        <p14:creationId xmlns:p14="http://schemas.microsoft.com/office/powerpoint/2010/main" val="109096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here </a:t>
            </a:r>
            <a:r>
              <a:rPr lang="en-US" dirty="0"/>
              <a:t>isn’t a foolproof method for identifying </a:t>
            </a:r>
            <a:r>
              <a:rPr lang="en-US" dirty="0" smtClean="0"/>
              <a:t>which hash </a:t>
            </a:r>
            <a:r>
              <a:rPr lang="en-US" dirty="0"/>
              <a:t>function was used by simply looking at the hash, </a:t>
            </a:r>
            <a:r>
              <a:rPr lang="en-US" dirty="0" smtClean="0"/>
              <a:t>other than few </a:t>
            </a:r>
            <a:r>
              <a:rPr lang="en-US" dirty="0"/>
              <a:t>reliable clues</a:t>
            </a:r>
          </a:p>
          <a:p>
            <a:r>
              <a:rPr lang="en-US" dirty="0"/>
              <a:t>(i.e. $6$ sha512crypt).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best method is to know from where the hash </a:t>
            </a:r>
            <a:r>
              <a:rPr lang="en-US" dirty="0" smtClean="0"/>
              <a:t>was extracted </a:t>
            </a:r>
            <a:r>
              <a:rPr lang="en-US" dirty="0"/>
              <a:t>and identify the hash function for that software.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1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925" y="304800"/>
            <a:ext cx="9144001" cy="922019"/>
          </a:xfrm>
        </p:spPr>
        <p:txBody>
          <a:bodyPr/>
          <a:lstStyle/>
          <a:p>
            <a:r>
              <a:rPr lang="en-US" dirty="0"/>
              <a:t>Password Cracking  ++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8925" y="1981200"/>
            <a:ext cx="9180513" cy="1455419"/>
          </a:xfrm>
        </p:spPr>
        <p:txBody>
          <a:bodyPr>
            <a:normAutofit lnSpcReduction="10000"/>
          </a:bodyPr>
          <a:lstStyle/>
          <a:p>
            <a:r>
              <a:rPr lang="en-US" sz="3500" dirty="0" smtClean="0"/>
              <a:t>Through out the years of effort we have successfully trained  everyone to use passwords that are hard for human to remember,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7612" y="3810000"/>
            <a:ext cx="9134391" cy="92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dirty="0" smtClean="0"/>
              <a:t> </a:t>
            </a:r>
            <a:r>
              <a:rPr lang="en-US" sz="3500" b="1" dirty="0" smtClean="0"/>
              <a:t>but easy for computers to guess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42794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8925" y="304800"/>
            <a:ext cx="9144001" cy="922019"/>
          </a:xfrm>
        </p:spPr>
        <p:txBody>
          <a:bodyPr/>
          <a:lstStyle/>
          <a:p>
            <a:r>
              <a:rPr lang="en-US" dirty="0"/>
              <a:t>Password </a:t>
            </a:r>
            <a:r>
              <a:rPr lang="en-US" dirty="0" smtClean="0"/>
              <a:t>Attack types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89124" y="5029200"/>
            <a:ext cx="6092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		</a:t>
            </a:r>
          </a:p>
        </p:txBody>
      </p:sp>
      <p:sp>
        <p:nvSpPr>
          <p:cNvPr id="8" name="Rectangle 7"/>
          <p:cNvSpPr/>
          <p:nvPr/>
        </p:nvSpPr>
        <p:spPr>
          <a:xfrm>
            <a:off x="1962148" y="2013278"/>
            <a:ext cx="5867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Dictionary 	= 	Checks </a:t>
            </a:r>
            <a:r>
              <a:rPr lang="en-US" dirty="0"/>
              <a:t>each word in a wordlist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2148" y="2511385"/>
            <a:ext cx="8704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Hybrid/rules 	= 	Augments </a:t>
            </a:r>
            <a:r>
              <a:rPr lang="en-US" dirty="0"/>
              <a:t>wordlists by adding characters before/after words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62148" y="3098303"/>
            <a:ext cx="79159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Markov	 	= 	Uses </a:t>
            </a:r>
            <a:r>
              <a:rPr lang="en-US" dirty="0"/>
              <a:t>machine learning to assemble possible guesses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962148" y="3694422"/>
            <a:ext cx="9542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Mask 		=	 Attacks </a:t>
            </a:r>
            <a:r>
              <a:rPr lang="en-US" dirty="0"/>
              <a:t>the structure of a password’s character composition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62148" y="4269478"/>
            <a:ext cx="7600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Brute </a:t>
            </a:r>
            <a:r>
              <a:rPr lang="en-US" dirty="0" smtClean="0"/>
              <a:t>Force 	=	Tries </a:t>
            </a:r>
            <a:r>
              <a:rPr lang="en-US" dirty="0"/>
              <a:t>every possible combination of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1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13" y="381000"/>
            <a:ext cx="11582400" cy="762000"/>
          </a:xfrm>
        </p:spPr>
        <p:txBody>
          <a:bodyPr/>
          <a:lstStyle/>
          <a:p>
            <a:r>
              <a:rPr lang="en-US" dirty="0"/>
              <a:t>DICTIONARY/WORDLIST vs BRUTE-FORCE vs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Dictionaries and brute-force are not the end all be all to crack hashes. They </a:t>
            </a:r>
            <a:r>
              <a:rPr lang="en-US" dirty="0" smtClean="0"/>
              <a:t>are merely </a:t>
            </a:r>
            <a:r>
              <a:rPr lang="en-US" dirty="0"/>
              <a:t>the beginning and end of an attack plan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True mastery is everything in </a:t>
            </a:r>
            <a:r>
              <a:rPr lang="en-US" dirty="0" smtClean="0"/>
              <a:t>the middle</a:t>
            </a:r>
            <a:r>
              <a:rPr lang="en-US" dirty="0"/>
              <a:t>, where analysis of passwords, patterns, behaviors, and policies affords </a:t>
            </a:r>
            <a:r>
              <a:rPr lang="en-US" dirty="0" smtClean="0"/>
              <a:t>the ability </a:t>
            </a:r>
            <a:r>
              <a:rPr lang="en-US" dirty="0"/>
              <a:t>to recover </a:t>
            </a:r>
            <a:r>
              <a:rPr lang="en-US" dirty="0" smtClean="0"/>
              <a:t>till that last hash. </a:t>
            </a:r>
          </a:p>
          <a:p>
            <a:r>
              <a:rPr lang="en-US" dirty="0" smtClean="0"/>
              <a:t>Experiment </a:t>
            </a:r>
            <a:r>
              <a:rPr lang="en-US" dirty="0"/>
              <a:t>with your attacks and research </a:t>
            </a:r>
            <a:r>
              <a:rPr lang="en-US" dirty="0" smtClean="0"/>
              <a:t>and compile </a:t>
            </a:r>
            <a:r>
              <a:rPr lang="en-US" dirty="0"/>
              <a:t>targeted wordlists with your new knowledge. </a:t>
            </a:r>
            <a:endParaRPr lang="en-US" dirty="0" smtClean="0"/>
          </a:p>
          <a:p>
            <a:r>
              <a:rPr lang="en-US" dirty="0" smtClean="0"/>
              <a:t>Do </a:t>
            </a:r>
            <a:r>
              <a:rPr lang="en-US" dirty="0"/>
              <a:t>not rely heavily </a:t>
            </a:r>
            <a:r>
              <a:rPr lang="en-US" dirty="0" smtClean="0"/>
              <a:t>on dictionaries </a:t>
            </a:r>
            <a:r>
              <a:rPr lang="en-US" dirty="0"/>
              <a:t>because they can only help you with what is “known” and not </a:t>
            </a:r>
            <a:r>
              <a:rPr lang="en-US" dirty="0" smtClean="0"/>
              <a:t>the unknown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878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3254</TotalTime>
  <Words>1428</Words>
  <Application>Microsoft Office PowerPoint</Application>
  <PresentationFormat>Custom</PresentationFormat>
  <Paragraphs>163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Corbel</vt:lpstr>
      <vt:lpstr>Courier New</vt:lpstr>
      <vt:lpstr>Digital Blue Tunnel 16x9</vt:lpstr>
      <vt:lpstr> Password Cracking  ++</vt:lpstr>
      <vt:lpstr>Encryption vs Encoding vs Hashing</vt:lpstr>
      <vt:lpstr>Encryption</vt:lpstr>
      <vt:lpstr>Encoding</vt:lpstr>
      <vt:lpstr>Hashing</vt:lpstr>
      <vt:lpstr>Hash Identification</vt:lpstr>
      <vt:lpstr>Password Cracking  ++</vt:lpstr>
      <vt:lpstr>Password Attack types</vt:lpstr>
      <vt:lpstr>DICTIONARY/WORDLIST vs BRUTE-FORCE vs ANALYSIS</vt:lpstr>
      <vt:lpstr>PowerPoint Presentation</vt:lpstr>
      <vt:lpstr>Rainbow Tables, Lookup Tables &amp; Reverse Lookup Tables</vt:lpstr>
      <vt:lpstr>CRACKING METHODOLOGY</vt:lpstr>
      <vt:lpstr>Password Profiling</vt:lpstr>
      <vt:lpstr>Password Profiling</vt:lpstr>
      <vt:lpstr>Password Profiling</vt:lpstr>
      <vt:lpstr>Password Profiling</vt:lpstr>
      <vt:lpstr>Hashcat </vt:lpstr>
      <vt:lpstr>Hashcat required minimum 4 Arguments</vt:lpstr>
      <vt:lpstr>Hashcat required minimum 4 Arguments</vt:lpstr>
      <vt:lpstr>Hashcat required minimum 4 Arguments</vt:lpstr>
      <vt:lpstr>Masks</vt:lpstr>
      <vt:lpstr>Masks</vt:lpstr>
      <vt:lpstr>Masks</vt:lpstr>
      <vt:lpstr>Masks</vt:lpstr>
      <vt:lpstr>Masks</vt:lpstr>
      <vt:lpstr>Masks</vt:lpstr>
      <vt:lpstr>Rules</vt:lpstr>
      <vt:lpstr>Rules Creation &amp; Output</vt:lpstr>
      <vt:lpstr>Rules Creation &amp; Output</vt:lpstr>
      <vt:lpstr>Rules Creation &amp; Output</vt:lpstr>
      <vt:lpstr>Statistics can crack your Password</vt:lpstr>
      <vt:lpstr>Statistics can crack your Password</vt:lpstr>
      <vt:lpstr>Password Attack types – Defense Method</vt:lpstr>
      <vt:lpstr>Password Attack types – Salt weakness</vt:lpstr>
      <vt:lpstr>Double Hashing &amp; Wacky Hash Functions </vt:lpstr>
      <vt:lpstr>The RIGHT Way: How to Hash Properly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Cracking  101</dc:title>
  <dc:creator>Antu Prabha (Graphic)</dc:creator>
  <cp:lastModifiedBy>Antu Prabha (Graphic)</cp:lastModifiedBy>
  <cp:revision>179</cp:revision>
  <dcterms:created xsi:type="dcterms:W3CDTF">2018-01-24T19:47:56Z</dcterms:created>
  <dcterms:modified xsi:type="dcterms:W3CDTF">2018-02-23T11:35:14Z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